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900" r:id="rId2"/>
    <p:sldId id="888" r:id="rId3"/>
    <p:sldId id="665" r:id="rId4"/>
    <p:sldId id="901" r:id="rId5"/>
    <p:sldId id="903" r:id="rId6"/>
    <p:sldId id="904" r:id="rId7"/>
    <p:sldId id="337" r:id="rId8"/>
    <p:sldId id="340" r:id="rId9"/>
    <p:sldId id="905" r:id="rId10"/>
    <p:sldId id="899" r:id="rId11"/>
    <p:sldId id="341" r:id="rId12"/>
    <p:sldId id="898" r:id="rId13"/>
    <p:sldId id="906" r:id="rId14"/>
    <p:sldId id="908" r:id="rId15"/>
    <p:sldId id="907" r:id="rId16"/>
    <p:sldId id="902" r:id="rId17"/>
    <p:sldId id="659" r:id="rId18"/>
    <p:sldId id="660" r:id="rId19"/>
    <p:sldId id="661" r:id="rId20"/>
    <p:sldId id="662" r:id="rId21"/>
    <p:sldId id="892" r:id="rId22"/>
    <p:sldId id="663" r:id="rId23"/>
    <p:sldId id="664" r:id="rId24"/>
    <p:sldId id="893" r:id="rId25"/>
    <p:sldId id="889" r:id="rId26"/>
    <p:sldId id="890" r:id="rId27"/>
    <p:sldId id="891" r:id="rId28"/>
    <p:sldId id="894" r:id="rId29"/>
    <p:sldId id="895" r:id="rId30"/>
    <p:sldId id="896" r:id="rId31"/>
    <p:sldId id="89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48450-F346-DC42-A3D2-0C8EC106779B}" type="doc">
      <dgm:prSet loTypeId="urn:microsoft.com/office/officeart/2005/8/layout/matrix3" loCatId="" qsTypeId="urn:microsoft.com/office/officeart/2005/8/quickstyle/simple1" qsCatId="simple" csTypeId="urn:microsoft.com/office/officeart/2005/8/colors/colorful1" csCatId="colorful" phldr="1"/>
      <dgm:spPr/>
      <dgm:t>
        <a:bodyPr/>
        <a:lstStyle/>
        <a:p>
          <a:endParaRPr lang="en-GB"/>
        </a:p>
      </dgm:t>
    </dgm:pt>
    <dgm:pt modelId="{7B6D2549-D201-6344-A1CE-55C3383251BD}">
      <dgm:prSet phldrT="[Text]"/>
      <dgm:spPr/>
      <dgm:t>
        <a:bodyPr/>
        <a:lstStyle/>
        <a:p>
          <a:r>
            <a:rPr lang="en-GB" dirty="0" err="1"/>
            <a:t>汉谟拉比法典</a:t>
          </a:r>
          <a:endParaRPr lang="en-GB" dirty="0"/>
        </a:p>
      </dgm:t>
    </dgm:pt>
    <dgm:pt modelId="{F6C53405-49F9-9B4E-B9D0-CE8EF2515143}" type="parTrans" cxnId="{447FDE17-115B-914E-880D-12146AAB2E88}">
      <dgm:prSet/>
      <dgm:spPr/>
      <dgm:t>
        <a:bodyPr/>
        <a:lstStyle/>
        <a:p>
          <a:endParaRPr lang="en-GB"/>
        </a:p>
      </dgm:t>
    </dgm:pt>
    <dgm:pt modelId="{9DD5A8F1-B7A8-DA4B-AB44-AF0D7E5ABBEC}" type="sibTrans" cxnId="{447FDE17-115B-914E-880D-12146AAB2E88}">
      <dgm:prSet/>
      <dgm:spPr/>
      <dgm:t>
        <a:bodyPr/>
        <a:lstStyle/>
        <a:p>
          <a:endParaRPr lang="en-GB"/>
        </a:p>
      </dgm:t>
    </dgm:pt>
    <dgm:pt modelId="{87C63AD6-763D-FB46-9A48-8303E3AFD408}">
      <dgm:prSet phldrT="[Text]"/>
      <dgm:spPr/>
      <dgm:t>
        <a:bodyPr/>
        <a:lstStyle/>
        <a:p>
          <a:r>
            <a:rPr lang="zh-CN" dirty="0"/>
            <a:t>非法利用信息网络罪</a:t>
          </a:r>
          <a:endParaRPr lang="en-GB" dirty="0"/>
        </a:p>
      </dgm:t>
    </dgm:pt>
    <dgm:pt modelId="{5B633D14-B1A7-E74C-B018-8B2A59C293EB}" type="parTrans" cxnId="{45527CD5-58C0-A64B-8414-C0422887BADE}">
      <dgm:prSet/>
      <dgm:spPr/>
      <dgm:t>
        <a:bodyPr/>
        <a:lstStyle/>
        <a:p>
          <a:endParaRPr lang="en-GB"/>
        </a:p>
      </dgm:t>
    </dgm:pt>
    <dgm:pt modelId="{1E845E22-67A0-5A42-AFF1-D827A49E8637}" type="sibTrans" cxnId="{45527CD5-58C0-A64B-8414-C0422887BADE}">
      <dgm:prSet/>
      <dgm:spPr/>
      <dgm:t>
        <a:bodyPr/>
        <a:lstStyle/>
        <a:p>
          <a:endParaRPr lang="en-GB"/>
        </a:p>
      </dgm:t>
    </dgm:pt>
    <dgm:pt modelId="{13E4EE00-E758-9A4E-9B5F-D606D59C9996}">
      <dgm:prSet phldrT="[Text]"/>
      <dgm:spPr/>
      <dgm:t>
        <a:bodyPr/>
        <a:lstStyle/>
        <a:p>
          <a:r>
            <a:rPr lang="en-GB" dirty="0" err="1"/>
            <a:t>商机</a:t>
          </a:r>
          <a:r>
            <a:rPr lang="zh-CN" altLang="en-US" dirty="0"/>
            <a:t>    </a:t>
          </a:r>
          <a:r>
            <a:rPr lang="en-GB" dirty="0" err="1"/>
            <a:t>机密</a:t>
          </a:r>
          <a:endParaRPr lang="en-GB" dirty="0"/>
        </a:p>
      </dgm:t>
    </dgm:pt>
    <dgm:pt modelId="{E5346C02-F924-EC46-9EBA-F73E86659867}" type="parTrans" cxnId="{1D40DF69-D705-4148-B569-D68AA01F6AEE}">
      <dgm:prSet/>
      <dgm:spPr/>
      <dgm:t>
        <a:bodyPr/>
        <a:lstStyle/>
        <a:p>
          <a:endParaRPr lang="en-GB"/>
        </a:p>
      </dgm:t>
    </dgm:pt>
    <dgm:pt modelId="{0260E2F7-2BFD-2247-943B-CE6F0C8FEA3F}" type="sibTrans" cxnId="{1D40DF69-D705-4148-B569-D68AA01F6AEE}">
      <dgm:prSet/>
      <dgm:spPr/>
      <dgm:t>
        <a:bodyPr/>
        <a:lstStyle/>
        <a:p>
          <a:endParaRPr lang="en-GB"/>
        </a:p>
      </dgm:t>
    </dgm:pt>
    <dgm:pt modelId="{4010FE58-5E4D-3543-942C-1931C40FBAC3}">
      <dgm:prSet phldrT="[Text]"/>
      <dgm:spPr/>
      <dgm:t>
        <a:bodyPr/>
        <a:lstStyle/>
        <a:p>
          <a:r>
            <a:rPr lang="en-GB" dirty="0" err="1"/>
            <a:t>知识</a:t>
          </a:r>
          <a:r>
            <a:rPr lang="zh-CN" altLang="en-US" dirty="0"/>
            <a:t>    </a:t>
          </a:r>
          <a:r>
            <a:rPr lang="en-GB" dirty="0" err="1"/>
            <a:t>产权</a:t>
          </a:r>
          <a:endParaRPr lang="en-GB" dirty="0"/>
        </a:p>
      </dgm:t>
    </dgm:pt>
    <dgm:pt modelId="{9376E0EA-357F-6D46-8065-40309C650655}" type="parTrans" cxnId="{07F8DCA3-9288-9B4A-A13C-B884E6533769}">
      <dgm:prSet/>
      <dgm:spPr/>
      <dgm:t>
        <a:bodyPr/>
        <a:lstStyle/>
        <a:p>
          <a:endParaRPr lang="en-GB"/>
        </a:p>
      </dgm:t>
    </dgm:pt>
    <dgm:pt modelId="{689F8D9B-365F-B742-B3D2-CCB28DEB3C3E}" type="sibTrans" cxnId="{07F8DCA3-9288-9B4A-A13C-B884E6533769}">
      <dgm:prSet/>
      <dgm:spPr/>
      <dgm:t>
        <a:bodyPr/>
        <a:lstStyle/>
        <a:p>
          <a:endParaRPr lang="en-GB"/>
        </a:p>
      </dgm:t>
    </dgm:pt>
    <dgm:pt modelId="{EDE69D99-E5AE-0140-A11F-6E53CBE55EA9}" type="pres">
      <dgm:prSet presAssocID="{EBF48450-F346-DC42-A3D2-0C8EC106779B}" presName="matrix" presStyleCnt="0">
        <dgm:presLayoutVars>
          <dgm:chMax val="1"/>
          <dgm:dir/>
          <dgm:resizeHandles val="exact"/>
        </dgm:presLayoutVars>
      </dgm:prSet>
      <dgm:spPr/>
    </dgm:pt>
    <dgm:pt modelId="{146720DE-141F-6F4F-A1ED-55F2218919B2}" type="pres">
      <dgm:prSet presAssocID="{EBF48450-F346-DC42-A3D2-0C8EC106779B}" presName="diamond" presStyleLbl="bgShp" presStyleIdx="0" presStyleCnt="1"/>
      <dgm:spPr/>
    </dgm:pt>
    <dgm:pt modelId="{8B2B3734-45EC-8E40-855E-3AB6B1E28F35}" type="pres">
      <dgm:prSet presAssocID="{EBF48450-F346-DC42-A3D2-0C8EC106779B}" presName="quad1" presStyleLbl="node1" presStyleIdx="0" presStyleCnt="4">
        <dgm:presLayoutVars>
          <dgm:chMax val="0"/>
          <dgm:chPref val="0"/>
          <dgm:bulletEnabled val="1"/>
        </dgm:presLayoutVars>
      </dgm:prSet>
      <dgm:spPr/>
    </dgm:pt>
    <dgm:pt modelId="{EFD04BB3-51A4-954C-BE2C-9BA8FB9BC712}" type="pres">
      <dgm:prSet presAssocID="{EBF48450-F346-DC42-A3D2-0C8EC106779B}" presName="quad2" presStyleLbl="node1" presStyleIdx="1" presStyleCnt="4">
        <dgm:presLayoutVars>
          <dgm:chMax val="0"/>
          <dgm:chPref val="0"/>
          <dgm:bulletEnabled val="1"/>
        </dgm:presLayoutVars>
      </dgm:prSet>
      <dgm:spPr/>
    </dgm:pt>
    <dgm:pt modelId="{CD7FACED-49A2-614D-80BC-7107B94BB591}" type="pres">
      <dgm:prSet presAssocID="{EBF48450-F346-DC42-A3D2-0C8EC106779B}" presName="quad3" presStyleLbl="node1" presStyleIdx="2" presStyleCnt="4">
        <dgm:presLayoutVars>
          <dgm:chMax val="0"/>
          <dgm:chPref val="0"/>
          <dgm:bulletEnabled val="1"/>
        </dgm:presLayoutVars>
      </dgm:prSet>
      <dgm:spPr/>
    </dgm:pt>
    <dgm:pt modelId="{6F0CEA8A-E154-8040-B895-B48652B854A3}" type="pres">
      <dgm:prSet presAssocID="{EBF48450-F346-DC42-A3D2-0C8EC106779B}" presName="quad4" presStyleLbl="node1" presStyleIdx="3" presStyleCnt="4">
        <dgm:presLayoutVars>
          <dgm:chMax val="0"/>
          <dgm:chPref val="0"/>
          <dgm:bulletEnabled val="1"/>
        </dgm:presLayoutVars>
      </dgm:prSet>
      <dgm:spPr/>
    </dgm:pt>
  </dgm:ptLst>
  <dgm:cxnLst>
    <dgm:cxn modelId="{447FDE17-115B-914E-880D-12146AAB2E88}" srcId="{EBF48450-F346-DC42-A3D2-0C8EC106779B}" destId="{7B6D2549-D201-6344-A1CE-55C3383251BD}" srcOrd="0" destOrd="0" parTransId="{F6C53405-49F9-9B4E-B9D0-CE8EF2515143}" sibTransId="{9DD5A8F1-B7A8-DA4B-AB44-AF0D7E5ABBEC}"/>
    <dgm:cxn modelId="{95210040-8343-0243-BA04-154A8916F42B}" type="presOf" srcId="{EBF48450-F346-DC42-A3D2-0C8EC106779B}" destId="{EDE69D99-E5AE-0140-A11F-6E53CBE55EA9}" srcOrd="0" destOrd="0" presId="urn:microsoft.com/office/officeart/2005/8/layout/matrix3"/>
    <dgm:cxn modelId="{21D17D56-C9DD-8D47-A7BA-1769769823BF}" type="presOf" srcId="{87C63AD6-763D-FB46-9A48-8303E3AFD408}" destId="{EFD04BB3-51A4-954C-BE2C-9BA8FB9BC712}" srcOrd="0" destOrd="0" presId="urn:microsoft.com/office/officeart/2005/8/layout/matrix3"/>
    <dgm:cxn modelId="{DC26A25C-EB44-FE40-97D8-0FA2D74612EE}" type="presOf" srcId="{4010FE58-5E4D-3543-942C-1931C40FBAC3}" destId="{6F0CEA8A-E154-8040-B895-B48652B854A3}" srcOrd="0" destOrd="0" presId="urn:microsoft.com/office/officeart/2005/8/layout/matrix3"/>
    <dgm:cxn modelId="{B3FAF364-658C-8D49-8B70-2285A7693B47}" type="presOf" srcId="{13E4EE00-E758-9A4E-9B5F-D606D59C9996}" destId="{CD7FACED-49A2-614D-80BC-7107B94BB591}" srcOrd="0" destOrd="0" presId="urn:microsoft.com/office/officeart/2005/8/layout/matrix3"/>
    <dgm:cxn modelId="{1D40DF69-D705-4148-B569-D68AA01F6AEE}" srcId="{EBF48450-F346-DC42-A3D2-0C8EC106779B}" destId="{13E4EE00-E758-9A4E-9B5F-D606D59C9996}" srcOrd="2" destOrd="0" parTransId="{E5346C02-F924-EC46-9EBA-F73E86659867}" sibTransId="{0260E2F7-2BFD-2247-943B-CE6F0C8FEA3F}"/>
    <dgm:cxn modelId="{07F8DCA3-9288-9B4A-A13C-B884E6533769}" srcId="{EBF48450-F346-DC42-A3D2-0C8EC106779B}" destId="{4010FE58-5E4D-3543-942C-1931C40FBAC3}" srcOrd="3" destOrd="0" parTransId="{9376E0EA-357F-6D46-8065-40309C650655}" sibTransId="{689F8D9B-365F-B742-B3D2-CCB28DEB3C3E}"/>
    <dgm:cxn modelId="{45527CD5-58C0-A64B-8414-C0422887BADE}" srcId="{EBF48450-F346-DC42-A3D2-0C8EC106779B}" destId="{87C63AD6-763D-FB46-9A48-8303E3AFD408}" srcOrd="1" destOrd="0" parTransId="{5B633D14-B1A7-E74C-B018-8B2A59C293EB}" sibTransId="{1E845E22-67A0-5A42-AFF1-D827A49E8637}"/>
    <dgm:cxn modelId="{4CF943F3-4819-F140-9D1F-7F18C1DE1E42}" type="presOf" srcId="{7B6D2549-D201-6344-A1CE-55C3383251BD}" destId="{8B2B3734-45EC-8E40-855E-3AB6B1E28F35}" srcOrd="0" destOrd="0" presId="urn:microsoft.com/office/officeart/2005/8/layout/matrix3"/>
    <dgm:cxn modelId="{CCDF06D8-0927-834F-8271-A6FEBCBC9251}" type="presParOf" srcId="{EDE69D99-E5AE-0140-A11F-6E53CBE55EA9}" destId="{146720DE-141F-6F4F-A1ED-55F2218919B2}" srcOrd="0" destOrd="0" presId="urn:microsoft.com/office/officeart/2005/8/layout/matrix3"/>
    <dgm:cxn modelId="{7D301644-99BD-2447-A575-1E7BB196C46C}" type="presParOf" srcId="{EDE69D99-E5AE-0140-A11F-6E53CBE55EA9}" destId="{8B2B3734-45EC-8E40-855E-3AB6B1E28F35}" srcOrd="1" destOrd="0" presId="urn:microsoft.com/office/officeart/2005/8/layout/matrix3"/>
    <dgm:cxn modelId="{7D41B90B-B67A-3347-B32A-2B4101926D87}" type="presParOf" srcId="{EDE69D99-E5AE-0140-A11F-6E53CBE55EA9}" destId="{EFD04BB3-51A4-954C-BE2C-9BA8FB9BC712}" srcOrd="2" destOrd="0" presId="urn:microsoft.com/office/officeart/2005/8/layout/matrix3"/>
    <dgm:cxn modelId="{5AA6647B-74F0-B14A-A2B5-F7E22B4AECA6}" type="presParOf" srcId="{EDE69D99-E5AE-0140-A11F-6E53CBE55EA9}" destId="{CD7FACED-49A2-614D-80BC-7107B94BB591}" srcOrd="3" destOrd="0" presId="urn:microsoft.com/office/officeart/2005/8/layout/matrix3"/>
    <dgm:cxn modelId="{F37CC3CA-589B-C94A-8829-23E044F4D5E0}" type="presParOf" srcId="{EDE69D99-E5AE-0140-A11F-6E53CBE55EA9}" destId="{6F0CEA8A-E154-8040-B895-B48652B854A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48450-F346-DC42-A3D2-0C8EC106779B}" type="doc">
      <dgm:prSet loTypeId="urn:microsoft.com/office/officeart/2005/8/layout/matrix3" loCatId="" qsTypeId="urn:microsoft.com/office/officeart/2005/8/quickstyle/simple1" qsCatId="simple" csTypeId="urn:microsoft.com/office/officeart/2005/8/colors/colorful1" csCatId="colorful" phldr="1"/>
      <dgm:spPr/>
      <dgm:t>
        <a:bodyPr/>
        <a:lstStyle/>
        <a:p>
          <a:endParaRPr lang="en-GB"/>
        </a:p>
      </dgm:t>
    </dgm:pt>
    <dgm:pt modelId="{7B6D2549-D201-6344-A1CE-55C3383251BD}">
      <dgm:prSet phldrT="[Text]"/>
      <dgm:spPr/>
      <dgm:t>
        <a:bodyPr/>
        <a:lstStyle/>
        <a:p>
          <a:r>
            <a:rPr lang="en-GB" dirty="0" err="1"/>
            <a:t>汉谟拉比法典</a:t>
          </a:r>
          <a:endParaRPr lang="en-GB" dirty="0"/>
        </a:p>
      </dgm:t>
    </dgm:pt>
    <dgm:pt modelId="{F6C53405-49F9-9B4E-B9D0-CE8EF2515143}" type="parTrans" cxnId="{447FDE17-115B-914E-880D-12146AAB2E88}">
      <dgm:prSet/>
      <dgm:spPr/>
      <dgm:t>
        <a:bodyPr/>
        <a:lstStyle/>
        <a:p>
          <a:endParaRPr lang="en-GB"/>
        </a:p>
      </dgm:t>
    </dgm:pt>
    <dgm:pt modelId="{9DD5A8F1-B7A8-DA4B-AB44-AF0D7E5ABBEC}" type="sibTrans" cxnId="{447FDE17-115B-914E-880D-12146AAB2E88}">
      <dgm:prSet/>
      <dgm:spPr/>
      <dgm:t>
        <a:bodyPr/>
        <a:lstStyle/>
        <a:p>
          <a:endParaRPr lang="en-GB"/>
        </a:p>
      </dgm:t>
    </dgm:pt>
    <dgm:pt modelId="{87C63AD6-763D-FB46-9A48-8303E3AFD408}">
      <dgm:prSet phldrT="[Text]"/>
      <dgm:spPr/>
      <dgm:t>
        <a:bodyPr/>
        <a:lstStyle/>
        <a:p>
          <a:r>
            <a:rPr lang="zh-CN" dirty="0"/>
            <a:t>非法利用信息网络罪</a:t>
          </a:r>
          <a:endParaRPr lang="en-GB" dirty="0"/>
        </a:p>
      </dgm:t>
    </dgm:pt>
    <dgm:pt modelId="{5B633D14-B1A7-E74C-B018-8B2A59C293EB}" type="parTrans" cxnId="{45527CD5-58C0-A64B-8414-C0422887BADE}">
      <dgm:prSet/>
      <dgm:spPr/>
      <dgm:t>
        <a:bodyPr/>
        <a:lstStyle/>
        <a:p>
          <a:endParaRPr lang="en-GB"/>
        </a:p>
      </dgm:t>
    </dgm:pt>
    <dgm:pt modelId="{1E845E22-67A0-5A42-AFF1-D827A49E8637}" type="sibTrans" cxnId="{45527CD5-58C0-A64B-8414-C0422887BADE}">
      <dgm:prSet/>
      <dgm:spPr/>
      <dgm:t>
        <a:bodyPr/>
        <a:lstStyle/>
        <a:p>
          <a:endParaRPr lang="en-GB"/>
        </a:p>
      </dgm:t>
    </dgm:pt>
    <dgm:pt modelId="{13E4EE00-E758-9A4E-9B5F-D606D59C9996}">
      <dgm:prSet phldrT="[Text]"/>
      <dgm:spPr/>
      <dgm:t>
        <a:bodyPr/>
        <a:lstStyle/>
        <a:p>
          <a:r>
            <a:rPr lang="en-GB" dirty="0" err="1"/>
            <a:t>商机</a:t>
          </a:r>
          <a:r>
            <a:rPr lang="zh-CN" altLang="en-US" dirty="0"/>
            <a:t>    </a:t>
          </a:r>
          <a:r>
            <a:rPr lang="en-GB" dirty="0" err="1"/>
            <a:t>机密</a:t>
          </a:r>
          <a:endParaRPr lang="en-GB" dirty="0"/>
        </a:p>
      </dgm:t>
    </dgm:pt>
    <dgm:pt modelId="{E5346C02-F924-EC46-9EBA-F73E86659867}" type="parTrans" cxnId="{1D40DF69-D705-4148-B569-D68AA01F6AEE}">
      <dgm:prSet/>
      <dgm:spPr/>
      <dgm:t>
        <a:bodyPr/>
        <a:lstStyle/>
        <a:p>
          <a:endParaRPr lang="en-GB"/>
        </a:p>
      </dgm:t>
    </dgm:pt>
    <dgm:pt modelId="{0260E2F7-2BFD-2247-943B-CE6F0C8FEA3F}" type="sibTrans" cxnId="{1D40DF69-D705-4148-B569-D68AA01F6AEE}">
      <dgm:prSet/>
      <dgm:spPr/>
      <dgm:t>
        <a:bodyPr/>
        <a:lstStyle/>
        <a:p>
          <a:endParaRPr lang="en-GB"/>
        </a:p>
      </dgm:t>
    </dgm:pt>
    <dgm:pt modelId="{4010FE58-5E4D-3543-942C-1931C40FBAC3}">
      <dgm:prSet phldrT="[Text]"/>
      <dgm:spPr/>
      <dgm:t>
        <a:bodyPr/>
        <a:lstStyle/>
        <a:p>
          <a:r>
            <a:rPr lang="en-GB" dirty="0" err="1"/>
            <a:t>知识</a:t>
          </a:r>
          <a:r>
            <a:rPr lang="zh-CN" altLang="en-US" dirty="0"/>
            <a:t>    </a:t>
          </a:r>
          <a:r>
            <a:rPr lang="en-GB" dirty="0" err="1"/>
            <a:t>产权</a:t>
          </a:r>
          <a:endParaRPr lang="en-GB" dirty="0"/>
        </a:p>
      </dgm:t>
    </dgm:pt>
    <dgm:pt modelId="{9376E0EA-357F-6D46-8065-40309C650655}" type="parTrans" cxnId="{07F8DCA3-9288-9B4A-A13C-B884E6533769}">
      <dgm:prSet/>
      <dgm:spPr/>
      <dgm:t>
        <a:bodyPr/>
        <a:lstStyle/>
        <a:p>
          <a:endParaRPr lang="en-GB"/>
        </a:p>
      </dgm:t>
    </dgm:pt>
    <dgm:pt modelId="{689F8D9B-365F-B742-B3D2-CCB28DEB3C3E}" type="sibTrans" cxnId="{07F8DCA3-9288-9B4A-A13C-B884E6533769}">
      <dgm:prSet/>
      <dgm:spPr/>
      <dgm:t>
        <a:bodyPr/>
        <a:lstStyle/>
        <a:p>
          <a:endParaRPr lang="en-GB"/>
        </a:p>
      </dgm:t>
    </dgm:pt>
    <dgm:pt modelId="{EDE69D99-E5AE-0140-A11F-6E53CBE55EA9}" type="pres">
      <dgm:prSet presAssocID="{EBF48450-F346-DC42-A3D2-0C8EC106779B}" presName="matrix" presStyleCnt="0">
        <dgm:presLayoutVars>
          <dgm:chMax val="1"/>
          <dgm:dir/>
          <dgm:resizeHandles val="exact"/>
        </dgm:presLayoutVars>
      </dgm:prSet>
      <dgm:spPr/>
    </dgm:pt>
    <dgm:pt modelId="{146720DE-141F-6F4F-A1ED-55F2218919B2}" type="pres">
      <dgm:prSet presAssocID="{EBF48450-F346-DC42-A3D2-0C8EC106779B}" presName="diamond" presStyleLbl="bgShp" presStyleIdx="0" presStyleCnt="1"/>
      <dgm:spPr/>
    </dgm:pt>
    <dgm:pt modelId="{8B2B3734-45EC-8E40-855E-3AB6B1E28F35}" type="pres">
      <dgm:prSet presAssocID="{EBF48450-F346-DC42-A3D2-0C8EC106779B}" presName="quad1" presStyleLbl="node1" presStyleIdx="0" presStyleCnt="4">
        <dgm:presLayoutVars>
          <dgm:chMax val="0"/>
          <dgm:chPref val="0"/>
          <dgm:bulletEnabled val="1"/>
        </dgm:presLayoutVars>
      </dgm:prSet>
      <dgm:spPr/>
    </dgm:pt>
    <dgm:pt modelId="{EFD04BB3-51A4-954C-BE2C-9BA8FB9BC712}" type="pres">
      <dgm:prSet presAssocID="{EBF48450-F346-DC42-A3D2-0C8EC106779B}" presName="quad2" presStyleLbl="node1" presStyleIdx="1" presStyleCnt="4">
        <dgm:presLayoutVars>
          <dgm:chMax val="0"/>
          <dgm:chPref val="0"/>
          <dgm:bulletEnabled val="1"/>
        </dgm:presLayoutVars>
      </dgm:prSet>
      <dgm:spPr/>
    </dgm:pt>
    <dgm:pt modelId="{CD7FACED-49A2-614D-80BC-7107B94BB591}" type="pres">
      <dgm:prSet presAssocID="{EBF48450-F346-DC42-A3D2-0C8EC106779B}" presName="quad3" presStyleLbl="node1" presStyleIdx="2" presStyleCnt="4">
        <dgm:presLayoutVars>
          <dgm:chMax val="0"/>
          <dgm:chPref val="0"/>
          <dgm:bulletEnabled val="1"/>
        </dgm:presLayoutVars>
      </dgm:prSet>
      <dgm:spPr/>
    </dgm:pt>
    <dgm:pt modelId="{6F0CEA8A-E154-8040-B895-B48652B854A3}" type="pres">
      <dgm:prSet presAssocID="{EBF48450-F346-DC42-A3D2-0C8EC106779B}" presName="quad4" presStyleLbl="node1" presStyleIdx="3" presStyleCnt="4">
        <dgm:presLayoutVars>
          <dgm:chMax val="0"/>
          <dgm:chPref val="0"/>
          <dgm:bulletEnabled val="1"/>
        </dgm:presLayoutVars>
      </dgm:prSet>
      <dgm:spPr/>
    </dgm:pt>
  </dgm:ptLst>
  <dgm:cxnLst>
    <dgm:cxn modelId="{447FDE17-115B-914E-880D-12146AAB2E88}" srcId="{EBF48450-F346-DC42-A3D2-0C8EC106779B}" destId="{7B6D2549-D201-6344-A1CE-55C3383251BD}" srcOrd="0" destOrd="0" parTransId="{F6C53405-49F9-9B4E-B9D0-CE8EF2515143}" sibTransId="{9DD5A8F1-B7A8-DA4B-AB44-AF0D7E5ABBEC}"/>
    <dgm:cxn modelId="{95210040-8343-0243-BA04-154A8916F42B}" type="presOf" srcId="{EBF48450-F346-DC42-A3D2-0C8EC106779B}" destId="{EDE69D99-E5AE-0140-A11F-6E53CBE55EA9}" srcOrd="0" destOrd="0" presId="urn:microsoft.com/office/officeart/2005/8/layout/matrix3"/>
    <dgm:cxn modelId="{21D17D56-C9DD-8D47-A7BA-1769769823BF}" type="presOf" srcId="{87C63AD6-763D-FB46-9A48-8303E3AFD408}" destId="{EFD04BB3-51A4-954C-BE2C-9BA8FB9BC712}" srcOrd="0" destOrd="0" presId="urn:microsoft.com/office/officeart/2005/8/layout/matrix3"/>
    <dgm:cxn modelId="{DC26A25C-EB44-FE40-97D8-0FA2D74612EE}" type="presOf" srcId="{4010FE58-5E4D-3543-942C-1931C40FBAC3}" destId="{6F0CEA8A-E154-8040-B895-B48652B854A3}" srcOrd="0" destOrd="0" presId="urn:microsoft.com/office/officeart/2005/8/layout/matrix3"/>
    <dgm:cxn modelId="{B3FAF364-658C-8D49-8B70-2285A7693B47}" type="presOf" srcId="{13E4EE00-E758-9A4E-9B5F-D606D59C9996}" destId="{CD7FACED-49A2-614D-80BC-7107B94BB591}" srcOrd="0" destOrd="0" presId="urn:microsoft.com/office/officeart/2005/8/layout/matrix3"/>
    <dgm:cxn modelId="{1D40DF69-D705-4148-B569-D68AA01F6AEE}" srcId="{EBF48450-F346-DC42-A3D2-0C8EC106779B}" destId="{13E4EE00-E758-9A4E-9B5F-D606D59C9996}" srcOrd="2" destOrd="0" parTransId="{E5346C02-F924-EC46-9EBA-F73E86659867}" sibTransId="{0260E2F7-2BFD-2247-943B-CE6F0C8FEA3F}"/>
    <dgm:cxn modelId="{07F8DCA3-9288-9B4A-A13C-B884E6533769}" srcId="{EBF48450-F346-DC42-A3D2-0C8EC106779B}" destId="{4010FE58-5E4D-3543-942C-1931C40FBAC3}" srcOrd="3" destOrd="0" parTransId="{9376E0EA-357F-6D46-8065-40309C650655}" sibTransId="{689F8D9B-365F-B742-B3D2-CCB28DEB3C3E}"/>
    <dgm:cxn modelId="{45527CD5-58C0-A64B-8414-C0422887BADE}" srcId="{EBF48450-F346-DC42-A3D2-0C8EC106779B}" destId="{87C63AD6-763D-FB46-9A48-8303E3AFD408}" srcOrd="1" destOrd="0" parTransId="{5B633D14-B1A7-E74C-B018-8B2A59C293EB}" sibTransId="{1E845E22-67A0-5A42-AFF1-D827A49E8637}"/>
    <dgm:cxn modelId="{4CF943F3-4819-F140-9D1F-7F18C1DE1E42}" type="presOf" srcId="{7B6D2549-D201-6344-A1CE-55C3383251BD}" destId="{8B2B3734-45EC-8E40-855E-3AB6B1E28F35}" srcOrd="0" destOrd="0" presId="urn:microsoft.com/office/officeart/2005/8/layout/matrix3"/>
    <dgm:cxn modelId="{CCDF06D8-0927-834F-8271-A6FEBCBC9251}" type="presParOf" srcId="{EDE69D99-E5AE-0140-A11F-6E53CBE55EA9}" destId="{146720DE-141F-6F4F-A1ED-55F2218919B2}" srcOrd="0" destOrd="0" presId="urn:microsoft.com/office/officeart/2005/8/layout/matrix3"/>
    <dgm:cxn modelId="{7D301644-99BD-2447-A575-1E7BB196C46C}" type="presParOf" srcId="{EDE69D99-E5AE-0140-A11F-6E53CBE55EA9}" destId="{8B2B3734-45EC-8E40-855E-3AB6B1E28F35}" srcOrd="1" destOrd="0" presId="urn:microsoft.com/office/officeart/2005/8/layout/matrix3"/>
    <dgm:cxn modelId="{7D41B90B-B67A-3347-B32A-2B4101926D87}" type="presParOf" srcId="{EDE69D99-E5AE-0140-A11F-6E53CBE55EA9}" destId="{EFD04BB3-51A4-954C-BE2C-9BA8FB9BC712}" srcOrd="2" destOrd="0" presId="urn:microsoft.com/office/officeart/2005/8/layout/matrix3"/>
    <dgm:cxn modelId="{5AA6647B-74F0-B14A-A2B5-F7E22B4AECA6}" type="presParOf" srcId="{EDE69D99-E5AE-0140-A11F-6E53CBE55EA9}" destId="{CD7FACED-49A2-614D-80BC-7107B94BB591}" srcOrd="3" destOrd="0" presId="urn:microsoft.com/office/officeart/2005/8/layout/matrix3"/>
    <dgm:cxn modelId="{F37CC3CA-589B-C94A-8829-23E044F4D5E0}" type="presParOf" srcId="{EDE69D99-E5AE-0140-A11F-6E53CBE55EA9}" destId="{6F0CEA8A-E154-8040-B895-B48652B854A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F48450-F346-DC42-A3D2-0C8EC106779B}" type="doc">
      <dgm:prSet loTypeId="urn:microsoft.com/office/officeart/2005/8/layout/matrix3" loCatId="" qsTypeId="urn:microsoft.com/office/officeart/2005/8/quickstyle/simple1" qsCatId="simple" csTypeId="urn:microsoft.com/office/officeart/2005/8/colors/colorful1" csCatId="colorful" phldr="1"/>
      <dgm:spPr/>
      <dgm:t>
        <a:bodyPr/>
        <a:lstStyle/>
        <a:p>
          <a:endParaRPr lang="en-GB"/>
        </a:p>
      </dgm:t>
    </dgm:pt>
    <dgm:pt modelId="{7B6D2549-D201-6344-A1CE-55C3383251BD}">
      <dgm:prSet phldrT="[Text]"/>
      <dgm:spPr/>
      <dgm:t>
        <a:bodyPr/>
        <a:lstStyle/>
        <a:p>
          <a:r>
            <a:rPr lang="en-GB" dirty="0" err="1"/>
            <a:t>汉谟拉比法典</a:t>
          </a:r>
          <a:endParaRPr lang="en-GB" dirty="0"/>
        </a:p>
      </dgm:t>
    </dgm:pt>
    <dgm:pt modelId="{F6C53405-49F9-9B4E-B9D0-CE8EF2515143}" type="parTrans" cxnId="{447FDE17-115B-914E-880D-12146AAB2E88}">
      <dgm:prSet/>
      <dgm:spPr/>
      <dgm:t>
        <a:bodyPr/>
        <a:lstStyle/>
        <a:p>
          <a:endParaRPr lang="en-GB"/>
        </a:p>
      </dgm:t>
    </dgm:pt>
    <dgm:pt modelId="{9DD5A8F1-B7A8-DA4B-AB44-AF0D7E5ABBEC}" type="sibTrans" cxnId="{447FDE17-115B-914E-880D-12146AAB2E88}">
      <dgm:prSet/>
      <dgm:spPr/>
      <dgm:t>
        <a:bodyPr/>
        <a:lstStyle/>
        <a:p>
          <a:endParaRPr lang="en-GB"/>
        </a:p>
      </dgm:t>
    </dgm:pt>
    <dgm:pt modelId="{87C63AD6-763D-FB46-9A48-8303E3AFD408}">
      <dgm:prSet phldrT="[Text]"/>
      <dgm:spPr/>
      <dgm:t>
        <a:bodyPr/>
        <a:lstStyle/>
        <a:p>
          <a:r>
            <a:rPr lang="zh-CN" dirty="0"/>
            <a:t>非法利用信息网络罪</a:t>
          </a:r>
          <a:endParaRPr lang="en-GB" dirty="0"/>
        </a:p>
      </dgm:t>
    </dgm:pt>
    <dgm:pt modelId="{5B633D14-B1A7-E74C-B018-8B2A59C293EB}" type="parTrans" cxnId="{45527CD5-58C0-A64B-8414-C0422887BADE}">
      <dgm:prSet/>
      <dgm:spPr/>
      <dgm:t>
        <a:bodyPr/>
        <a:lstStyle/>
        <a:p>
          <a:endParaRPr lang="en-GB"/>
        </a:p>
      </dgm:t>
    </dgm:pt>
    <dgm:pt modelId="{1E845E22-67A0-5A42-AFF1-D827A49E8637}" type="sibTrans" cxnId="{45527CD5-58C0-A64B-8414-C0422887BADE}">
      <dgm:prSet/>
      <dgm:spPr/>
      <dgm:t>
        <a:bodyPr/>
        <a:lstStyle/>
        <a:p>
          <a:endParaRPr lang="en-GB"/>
        </a:p>
      </dgm:t>
    </dgm:pt>
    <dgm:pt modelId="{13E4EE00-E758-9A4E-9B5F-D606D59C9996}">
      <dgm:prSet phldrT="[Text]"/>
      <dgm:spPr/>
      <dgm:t>
        <a:bodyPr/>
        <a:lstStyle/>
        <a:p>
          <a:r>
            <a:rPr lang="en-GB" dirty="0" err="1"/>
            <a:t>商机</a:t>
          </a:r>
          <a:r>
            <a:rPr lang="zh-CN" altLang="en-US" dirty="0"/>
            <a:t>    </a:t>
          </a:r>
          <a:r>
            <a:rPr lang="en-GB" dirty="0" err="1"/>
            <a:t>机密</a:t>
          </a:r>
          <a:endParaRPr lang="en-GB" dirty="0"/>
        </a:p>
      </dgm:t>
    </dgm:pt>
    <dgm:pt modelId="{E5346C02-F924-EC46-9EBA-F73E86659867}" type="parTrans" cxnId="{1D40DF69-D705-4148-B569-D68AA01F6AEE}">
      <dgm:prSet/>
      <dgm:spPr/>
      <dgm:t>
        <a:bodyPr/>
        <a:lstStyle/>
        <a:p>
          <a:endParaRPr lang="en-GB"/>
        </a:p>
      </dgm:t>
    </dgm:pt>
    <dgm:pt modelId="{0260E2F7-2BFD-2247-943B-CE6F0C8FEA3F}" type="sibTrans" cxnId="{1D40DF69-D705-4148-B569-D68AA01F6AEE}">
      <dgm:prSet/>
      <dgm:spPr/>
      <dgm:t>
        <a:bodyPr/>
        <a:lstStyle/>
        <a:p>
          <a:endParaRPr lang="en-GB"/>
        </a:p>
      </dgm:t>
    </dgm:pt>
    <dgm:pt modelId="{4010FE58-5E4D-3543-942C-1931C40FBAC3}">
      <dgm:prSet phldrT="[Text]"/>
      <dgm:spPr/>
      <dgm:t>
        <a:bodyPr/>
        <a:lstStyle/>
        <a:p>
          <a:r>
            <a:rPr lang="en-GB" dirty="0" err="1"/>
            <a:t>知识</a:t>
          </a:r>
          <a:r>
            <a:rPr lang="zh-CN" altLang="en-US" dirty="0"/>
            <a:t>    </a:t>
          </a:r>
          <a:r>
            <a:rPr lang="en-GB" dirty="0" err="1"/>
            <a:t>产权</a:t>
          </a:r>
          <a:endParaRPr lang="en-GB" dirty="0"/>
        </a:p>
      </dgm:t>
    </dgm:pt>
    <dgm:pt modelId="{9376E0EA-357F-6D46-8065-40309C650655}" type="parTrans" cxnId="{07F8DCA3-9288-9B4A-A13C-B884E6533769}">
      <dgm:prSet/>
      <dgm:spPr/>
      <dgm:t>
        <a:bodyPr/>
        <a:lstStyle/>
        <a:p>
          <a:endParaRPr lang="en-GB"/>
        </a:p>
      </dgm:t>
    </dgm:pt>
    <dgm:pt modelId="{689F8D9B-365F-B742-B3D2-CCB28DEB3C3E}" type="sibTrans" cxnId="{07F8DCA3-9288-9B4A-A13C-B884E6533769}">
      <dgm:prSet/>
      <dgm:spPr/>
      <dgm:t>
        <a:bodyPr/>
        <a:lstStyle/>
        <a:p>
          <a:endParaRPr lang="en-GB"/>
        </a:p>
      </dgm:t>
    </dgm:pt>
    <dgm:pt modelId="{EDE69D99-E5AE-0140-A11F-6E53CBE55EA9}" type="pres">
      <dgm:prSet presAssocID="{EBF48450-F346-DC42-A3D2-0C8EC106779B}" presName="matrix" presStyleCnt="0">
        <dgm:presLayoutVars>
          <dgm:chMax val="1"/>
          <dgm:dir/>
          <dgm:resizeHandles val="exact"/>
        </dgm:presLayoutVars>
      </dgm:prSet>
      <dgm:spPr/>
    </dgm:pt>
    <dgm:pt modelId="{146720DE-141F-6F4F-A1ED-55F2218919B2}" type="pres">
      <dgm:prSet presAssocID="{EBF48450-F346-DC42-A3D2-0C8EC106779B}" presName="diamond" presStyleLbl="bgShp" presStyleIdx="0" presStyleCnt="1"/>
      <dgm:spPr/>
    </dgm:pt>
    <dgm:pt modelId="{8B2B3734-45EC-8E40-855E-3AB6B1E28F35}" type="pres">
      <dgm:prSet presAssocID="{EBF48450-F346-DC42-A3D2-0C8EC106779B}" presName="quad1" presStyleLbl="node1" presStyleIdx="0" presStyleCnt="4">
        <dgm:presLayoutVars>
          <dgm:chMax val="0"/>
          <dgm:chPref val="0"/>
          <dgm:bulletEnabled val="1"/>
        </dgm:presLayoutVars>
      </dgm:prSet>
      <dgm:spPr/>
    </dgm:pt>
    <dgm:pt modelId="{EFD04BB3-51A4-954C-BE2C-9BA8FB9BC712}" type="pres">
      <dgm:prSet presAssocID="{EBF48450-F346-DC42-A3D2-0C8EC106779B}" presName="quad2" presStyleLbl="node1" presStyleIdx="1" presStyleCnt="4">
        <dgm:presLayoutVars>
          <dgm:chMax val="0"/>
          <dgm:chPref val="0"/>
          <dgm:bulletEnabled val="1"/>
        </dgm:presLayoutVars>
      </dgm:prSet>
      <dgm:spPr/>
    </dgm:pt>
    <dgm:pt modelId="{CD7FACED-49A2-614D-80BC-7107B94BB591}" type="pres">
      <dgm:prSet presAssocID="{EBF48450-F346-DC42-A3D2-0C8EC106779B}" presName="quad3" presStyleLbl="node1" presStyleIdx="2" presStyleCnt="4">
        <dgm:presLayoutVars>
          <dgm:chMax val="0"/>
          <dgm:chPref val="0"/>
          <dgm:bulletEnabled val="1"/>
        </dgm:presLayoutVars>
      </dgm:prSet>
      <dgm:spPr/>
    </dgm:pt>
    <dgm:pt modelId="{6F0CEA8A-E154-8040-B895-B48652B854A3}" type="pres">
      <dgm:prSet presAssocID="{EBF48450-F346-DC42-A3D2-0C8EC106779B}" presName="quad4" presStyleLbl="node1" presStyleIdx="3" presStyleCnt="4">
        <dgm:presLayoutVars>
          <dgm:chMax val="0"/>
          <dgm:chPref val="0"/>
          <dgm:bulletEnabled val="1"/>
        </dgm:presLayoutVars>
      </dgm:prSet>
      <dgm:spPr/>
    </dgm:pt>
  </dgm:ptLst>
  <dgm:cxnLst>
    <dgm:cxn modelId="{447FDE17-115B-914E-880D-12146AAB2E88}" srcId="{EBF48450-F346-DC42-A3D2-0C8EC106779B}" destId="{7B6D2549-D201-6344-A1CE-55C3383251BD}" srcOrd="0" destOrd="0" parTransId="{F6C53405-49F9-9B4E-B9D0-CE8EF2515143}" sibTransId="{9DD5A8F1-B7A8-DA4B-AB44-AF0D7E5ABBEC}"/>
    <dgm:cxn modelId="{95210040-8343-0243-BA04-154A8916F42B}" type="presOf" srcId="{EBF48450-F346-DC42-A3D2-0C8EC106779B}" destId="{EDE69D99-E5AE-0140-A11F-6E53CBE55EA9}" srcOrd="0" destOrd="0" presId="urn:microsoft.com/office/officeart/2005/8/layout/matrix3"/>
    <dgm:cxn modelId="{21D17D56-C9DD-8D47-A7BA-1769769823BF}" type="presOf" srcId="{87C63AD6-763D-FB46-9A48-8303E3AFD408}" destId="{EFD04BB3-51A4-954C-BE2C-9BA8FB9BC712}" srcOrd="0" destOrd="0" presId="urn:microsoft.com/office/officeart/2005/8/layout/matrix3"/>
    <dgm:cxn modelId="{DC26A25C-EB44-FE40-97D8-0FA2D74612EE}" type="presOf" srcId="{4010FE58-5E4D-3543-942C-1931C40FBAC3}" destId="{6F0CEA8A-E154-8040-B895-B48652B854A3}" srcOrd="0" destOrd="0" presId="urn:microsoft.com/office/officeart/2005/8/layout/matrix3"/>
    <dgm:cxn modelId="{B3FAF364-658C-8D49-8B70-2285A7693B47}" type="presOf" srcId="{13E4EE00-E758-9A4E-9B5F-D606D59C9996}" destId="{CD7FACED-49A2-614D-80BC-7107B94BB591}" srcOrd="0" destOrd="0" presId="urn:microsoft.com/office/officeart/2005/8/layout/matrix3"/>
    <dgm:cxn modelId="{1D40DF69-D705-4148-B569-D68AA01F6AEE}" srcId="{EBF48450-F346-DC42-A3D2-0C8EC106779B}" destId="{13E4EE00-E758-9A4E-9B5F-D606D59C9996}" srcOrd="2" destOrd="0" parTransId="{E5346C02-F924-EC46-9EBA-F73E86659867}" sibTransId="{0260E2F7-2BFD-2247-943B-CE6F0C8FEA3F}"/>
    <dgm:cxn modelId="{07F8DCA3-9288-9B4A-A13C-B884E6533769}" srcId="{EBF48450-F346-DC42-A3D2-0C8EC106779B}" destId="{4010FE58-5E4D-3543-942C-1931C40FBAC3}" srcOrd="3" destOrd="0" parTransId="{9376E0EA-357F-6D46-8065-40309C650655}" sibTransId="{689F8D9B-365F-B742-B3D2-CCB28DEB3C3E}"/>
    <dgm:cxn modelId="{45527CD5-58C0-A64B-8414-C0422887BADE}" srcId="{EBF48450-F346-DC42-A3D2-0C8EC106779B}" destId="{87C63AD6-763D-FB46-9A48-8303E3AFD408}" srcOrd="1" destOrd="0" parTransId="{5B633D14-B1A7-E74C-B018-8B2A59C293EB}" sibTransId="{1E845E22-67A0-5A42-AFF1-D827A49E8637}"/>
    <dgm:cxn modelId="{4CF943F3-4819-F140-9D1F-7F18C1DE1E42}" type="presOf" srcId="{7B6D2549-D201-6344-A1CE-55C3383251BD}" destId="{8B2B3734-45EC-8E40-855E-3AB6B1E28F35}" srcOrd="0" destOrd="0" presId="urn:microsoft.com/office/officeart/2005/8/layout/matrix3"/>
    <dgm:cxn modelId="{CCDF06D8-0927-834F-8271-A6FEBCBC9251}" type="presParOf" srcId="{EDE69D99-E5AE-0140-A11F-6E53CBE55EA9}" destId="{146720DE-141F-6F4F-A1ED-55F2218919B2}" srcOrd="0" destOrd="0" presId="urn:microsoft.com/office/officeart/2005/8/layout/matrix3"/>
    <dgm:cxn modelId="{7D301644-99BD-2447-A575-1E7BB196C46C}" type="presParOf" srcId="{EDE69D99-E5AE-0140-A11F-6E53CBE55EA9}" destId="{8B2B3734-45EC-8E40-855E-3AB6B1E28F35}" srcOrd="1" destOrd="0" presId="urn:microsoft.com/office/officeart/2005/8/layout/matrix3"/>
    <dgm:cxn modelId="{7D41B90B-B67A-3347-B32A-2B4101926D87}" type="presParOf" srcId="{EDE69D99-E5AE-0140-A11F-6E53CBE55EA9}" destId="{EFD04BB3-51A4-954C-BE2C-9BA8FB9BC712}" srcOrd="2" destOrd="0" presId="urn:microsoft.com/office/officeart/2005/8/layout/matrix3"/>
    <dgm:cxn modelId="{5AA6647B-74F0-B14A-A2B5-F7E22B4AECA6}" type="presParOf" srcId="{EDE69D99-E5AE-0140-A11F-6E53CBE55EA9}" destId="{CD7FACED-49A2-614D-80BC-7107B94BB591}" srcOrd="3" destOrd="0" presId="urn:microsoft.com/office/officeart/2005/8/layout/matrix3"/>
    <dgm:cxn modelId="{F37CC3CA-589B-C94A-8829-23E044F4D5E0}" type="presParOf" srcId="{EDE69D99-E5AE-0140-A11F-6E53CBE55EA9}" destId="{6F0CEA8A-E154-8040-B895-B48652B854A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F48450-F346-DC42-A3D2-0C8EC106779B}" type="doc">
      <dgm:prSet loTypeId="urn:microsoft.com/office/officeart/2005/8/layout/matrix3" loCatId="" qsTypeId="urn:microsoft.com/office/officeart/2005/8/quickstyle/simple1" qsCatId="simple" csTypeId="urn:microsoft.com/office/officeart/2005/8/colors/colorful1" csCatId="colorful" phldr="1"/>
      <dgm:spPr/>
      <dgm:t>
        <a:bodyPr/>
        <a:lstStyle/>
        <a:p>
          <a:endParaRPr lang="en-GB"/>
        </a:p>
      </dgm:t>
    </dgm:pt>
    <dgm:pt modelId="{7B6D2549-D201-6344-A1CE-55C3383251BD}">
      <dgm:prSet phldrT="[Text]"/>
      <dgm:spPr/>
      <dgm:t>
        <a:bodyPr/>
        <a:lstStyle/>
        <a:p>
          <a:r>
            <a:rPr lang="en-GB" dirty="0" err="1"/>
            <a:t>汉谟拉比法典</a:t>
          </a:r>
          <a:endParaRPr lang="en-GB" dirty="0"/>
        </a:p>
      </dgm:t>
    </dgm:pt>
    <dgm:pt modelId="{F6C53405-49F9-9B4E-B9D0-CE8EF2515143}" type="parTrans" cxnId="{447FDE17-115B-914E-880D-12146AAB2E88}">
      <dgm:prSet/>
      <dgm:spPr/>
      <dgm:t>
        <a:bodyPr/>
        <a:lstStyle/>
        <a:p>
          <a:endParaRPr lang="en-GB"/>
        </a:p>
      </dgm:t>
    </dgm:pt>
    <dgm:pt modelId="{9DD5A8F1-B7A8-DA4B-AB44-AF0D7E5ABBEC}" type="sibTrans" cxnId="{447FDE17-115B-914E-880D-12146AAB2E88}">
      <dgm:prSet/>
      <dgm:spPr/>
      <dgm:t>
        <a:bodyPr/>
        <a:lstStyle/>
        <a:p>
          <a:endParaRPr lang="en-GB"/>
        </a:p>
      </dgm:t>
    </dgm:pt>
    <dgm:pt modelId="{87C63AD6-763D-FB46-9A48-8303E3AFD408}">
      <dgm:prSet phldrT="[Text]"/>
      <dgm:spPr/>
      <dgm:t>
        <a:bodyPr/>
        <a:lstStyle/>
        <a:p>
          <a:r>
            <a:rPr lang="zh-CN" dirty="0"/>
            <a:t>非法利用信息网络罪</a:t>
          </a:r>
          <a:endParaRPr lang="en-GB" dirty="0"/>
        </a:p>
      </dgm:t>
    </dgm:pt>
    <dgm:pt modelId="{5B633D14-B1A7-E74C-B018-8B2A59C293EB}" type="parTrans" cxnId="{45527CD5-58C0-A64B-8414-C0422887BADE}">
      <dgm:prSet/>
      <dgm:spPr/>
      <dgm:t>
        <a:bodyPr/>
        <a:lstStyle/>
        <a:p>
          <a:endParaRPr lang="en-GB"/>
        </a:p>
      </dgm:t>
    </dgm:pt>
    <dgm:pt modelId="{1E845E22-67A0-5A42-AFF1-D827A49E8637}" type="sibTrans" cxnId="{45527CD5-58C0-A64B-8414-C0422887BADE}">
      <dgm:prSet/>
      <dgm:spPr/>
      <dgm:t>
        <a:bodyPr/>
        <a:lstStyle/>
        <a:p>
          <a:endParaRPr lang="en-GB"/>
        </a:p>
      </dgm:t>
    </dgm:pt>
    <dgm:pt modelId="{13E4EE00-E758-9A4E-9B5F-D606D59C9996}">
      <dgm:prSet phldrT="[Text]"/>
      <dgm:spPr/>
      <dgm:t>
        <a:bodyPr/>
        <a:lstStyle/>
        <a:p>
          <a:r>
            <a:rPr lang="en-GB" dirty="0" err="1"/>
            <a:t>商机</a:t>
          </a:r>
          <a:r>
            <a:rPr lang="zh-CN" altLang="en-US" dirty="0"/>
            <a:t>    </a:t>
          </a:r>
          <a:r>
            <a:rPr lang="en-GB" dirty="0" err="1"/>
            <a:t>机密</a:t>
          </a:r>
          <a:endParaRPr lang="en-GB" dirty="0"/>
        </a:p>
      </dgm:t>
    </dgm:pt>
    <dgm:pt modelId="{E5346C02-F924-EC46-9EBA-F73E86659867}" type="parTrans" cxnId="{1D40DF69-D705-4148-B569-D68AA01F6AEE}">
      <dgm:prSet/>
      <dgm:spPr/>
      <dgm:t>
        <a:bodyPr/>
        <a:lstStyle/>
        <a:p>
          <a:endParaRPr lang="en-GB"/>
        </a:p>
      </dgm:t>
    </dgm:pt>
    <dgm:pt modelId="{0260E2F7-2BFD-2247-943B-CE6F0C8FEA3F}" type="sibTrans" cxnId="{1D40DF69-D705-4148-B569-D68AA01F6AEE}">
      <dgm:prSet/>
      <dgm:spPr/>
      <dgm:t>
        <a:bodyPr/>
        <a:lstStyle/>
        <a:p>
          <a:endParaRPr lang="en-GB"/>
        </a:p>
      </dgm:t>
    </dgm:pt>
    <dgm:pt modelId="{4010FE58-5E4D-3543-942C-1931C40FBAC3}">
      <dgm:prSet phldrT="[Text]"/>
      <dgm:spPr/>
      <dgm:t>
        <a:bodyPr/>
        <a:lstStyle/>
        <a:p>
          <a:r>
            <a:rPr lang="en-GB" dirty="0" err="1"/>
            <a:t>知识</a:t>
          </a:r>
          <a:r>
            <a:rPr lang="zh-CN" altLang="en-US" dirty="0"/>
            <a:t>    </a:t>
          </a:r>
          <a:r>
            <a:rPr lang="en-GB" dirty="0" err="1"/>
            <a:t>产权</a:t>
          </a:r>
          <a:endParaRPr lang="en-GB" dirty="0"/>
        </a:p>
      </dgm:t>
    </dgm:pt>
    <dgm:pt modelId="{9376E0EA-357F-6D46-8065-40309C650655}" type="parTrans" cxnId="{07F8DCA3-9288-9B4A-A13C-B884E6533769}">
      <dgm:prSet/>
      <dgm:spPr/>
      <dgm:t>
        <a:bodyPr/>
        <a:lstStyle/>
        <a:p>
          <a:endParaRPr lang="en-GB"/>
        </a:p>
      </dgm:t>
    </dgm:pt>
    <dgm:pt modelId="{689F8D9B-365F-B742-B3D2-CCB28DEB3C3E}" type="sibTrans" cxnId="{07F8DCA3-9288-9B4A-A13C-B884E6533769}">
      <dgm:prSet/>
      <dgm:spPr/>
      <dgm:t>
        <a:bodyPr/>
        <a:lstStyle/>
        <a:p>
          <a:endParaRPr lang="en-GB"/>
        </a:p>
      </dgm:t>
    </dgm:pt>
    <dgm:pt modelId="{EDE69D99-E5AE-0140-A11F-6E53CBE55EA9}" type="pres">
      <dgm:prSet presAssocID="{EBF48450-F346-DC42-A3D2-0C8EC106779B}" presName="matrix" presStyleCnt="0">
        <dgm:presLayoutVars>
          <dgm:chMax val="1"/>
          <dgm:dir/>
          <dgm:resizeHandles val="exact"/>
        </dgm:presLayoutVars>
      </dgm:prSet>
      <dgm:spPr/>
    </dgm:pt>
    <dgm:pt modelId="{146720DE-141F-6F4F-A1ED-55F2218919B2}" type="pres">
      <dgm:prSet presAssocID="{EBF48450-F346-DC42-A3D2-0C8EC106779B}" presName="diamond" presStyleLbl="bgShp" presStyleIdx="0" presStyleCnt="1"/>
      <dgm:spPr/>
    </dgm:pt>
    <dgm:pt modelId="{8B2B3734-45EC-8E40-855E-3AB6B1E28F35}" type="pres">
      <dgm:prSet presAssocID="{EBF48450-F346-DC42-A3D2-0C8EC106779B}" presName="quad1" presStyleLbl="node1" presStyleIdx="0" presStyleCnt="4">
        <dgm:presLayoutVars>
          <dgm:chMax val="0"/>
          <dgm:chPref val="0"/>
          <dgm:bulletEnabled val="1"/>
        </dgm:presLayoutVars>
      </dgm:prSet>
      <dgm:spPr/>
    </dgm:pt>
    <dgm:pt modelId="{EFD04BB3-51A4-954C-BE2C-9BA8FB9BC712}" type="pres">
      <dgm:prSet presAssocID="{EBF48450-F346-DC42-A3D2-0C8EC106779B}" presName="quad2" presStyleLbl="node1" presStyleIdx="1" presStyleCnt="4">
        <dgm:presLayoutVars>
          <dgm:chMax val="0"/>
          <dgm:chPref val="0"/>
          <dgm:bulletEnabled val="1"/>
        </dgm:presLayoutVars>
      </dgm:prSet>
      <dgm:spPr/>
    </dgm:pt>
    <dgm:pt modelId="{CD7FACED-49A2-614D-80BC-7107B94BB591}" type="pres">
      <dgm:prSet presAssocID="{EBF48450-F346-DC42-A3D2-0C8EC106779B}" presName="quad3" presStyleLbl="node1" presStyleIdx="2" presStyleCnt="4">
        <dgm:presLayoutVars>
          <dgm:chMax val="0"/>
          <dgm:chPref val="0"/>
          <dgm:bulletEnabled val="1"/>
        </dgm:presLayoutVars>
      </dgm:prSet>
      <dgm:spPr/>
    </dgm:pt>
    <dgm:pt modelId="{6F0CEA8A-E154-8040-B895-B48652B854A3}" type="pres">
      <dgm:prSet presAssocID="{EBF48450-F346-DC42-A3D2-0C8EC106779B}" presName="quad4" presStyleLbl="node1" presStyleIdx="3" presStyleCnt="4">
        <dgm:presLayoutVars>
          <dgm:chMax val="0"/>
          <dgm:chPref val="0"/>
          <dgm:bulletEnabled val="1"/>
        </dgm:presLayoutVars>
      </dgm:prSet>
      <dgm:spPr/>
    </dgm:pt>
  </dgm:ptLst>
  <dgm:cxnLst>
    <dgm:cxn modelId="{447FDE17-115B-914E-880D-12146AAB2E88}" srcId="{EBF48450-F346-DC42-A3D2-0C8EC106779B}" destId="{7B6D2549-D201-6344-A1CE-55C3383251BD}" srcOrd="0" destOrd="0" parTransId="{F6C53405-49F9-9B4E-B9D0-CE8EF2515143}" sibTransId="{9DD5A8F1-B7A8-DA4B-AB44-AF0D7E5ABBEC}"/>
    <dgm:cxn modelId="{95210040-8343-0243-BA04-154A8916F42B}" type="presOf" srcId="{EBF48450-F346-DC42-A3D2-0C8EC106779B}" destId="{EDE69D99-E5AE-0140-A11F-6E53CBE55EA9}" srcOrd="0" destOrd="0" presId="urn:microsoft.com/office/officeart/2005/8/layout/matrix3"/>
    <dgm:cxn modelId="{21D17D56-C9DD-8D47-A7BA-1769769823BF}" type="presOf" srcId="{87C63AD6-763D-FB46-9A48-8303E3AFD408}" destId="{EFD04BB3-51A4-954C-BE2C-9BA8FB9BC712}" srcOrd="0" destOrd="0" presId="urn:microsoft.com/office/officeart/2005/8/layout/matrix3"/>
    <dgm:cxn modelId="{DC26A25C-EB44-FE40-97D8-0FA2D74612EE}" type="presOf" srcId="{4010FE58-5E4D-3543-942C-1931C40FBAC3}" destId="{6F0CEA8A-E154-8040-B895-B48652B854A3}" srcOrd="0" destOrd="0" presId="urn:microsoft.com/office/officeart/2005/8/layout/matrix3"/>
    <dgm:cxn modelId="{B3FAF364-658C-8D49-8B70-2285A7693B47}" type="presOf" srcId="{13E4EE00-E758-9A4E-9B5F-D606D59C9996}" destId="{CD7FACED-49A2-614D-80BC-7107B94BB591}" srcOrd="0" destOrd="0" presId="urn:microsoft.com/office/officeart/2005/8/layout/matrix3"/>
    <dgm:cxn modelId="{1D40DF69-D705-4148-B569-D68AA01F6AEE}" srcId="{EBF48450-F346-DC42-A3D2-0C8EC106779B}" destId="{13E4EE00-E758-9A4E-9B5F-D606D59C9996}" srcOrd="2" destOrd="0" parTransId="{E5346C02-F924-EC46-9EBA-F73E86659867}" sibTransId="{0260E2F7-2BFD-2247-943B-CE6F0C8FEA3F}"/>
    <dgm:cxn modelId="{07F8DCA3-9288-9B4A-A13C-B884E6533769}" srcId="{EBF48450-F346-DC42-A3D2-0C8EC106779B}" destId="{4010FE58-5E4D-3543-942C-1931C40FBAC3}" srcOrd="3" destOrd="0" parTransId="{9376E0EA-357F-6D46-8065-40309C650655}" sibTransId="{689F8D9B-365F-B742-B3D2-CCB28DEB3C3E}"/>
    <dgm:cxn modelId="{45527CD5-58C0-A64B-8414-C0422887BADE}" srcId="{EBF48450-F346-DC42-A3D2-0C8EC106779B}" destId="{87C63AD6-763D-FB46-9A48-8303E3AFD408}" srcOrd="1" destOrd="0" parTransId="{5B633D14-B1A7-E74C-B018-8B2A59C293EB}" sibTransId="{1E845E22-67A0-5A42-AFF1-D827A49E8637}"/>
    <dgm:cxn modelId="{4CF943F3-4819-F140-9D1F-7F18C1DE1E42}" type="presOf" srcId="{7B6D2549-D201-6344-A1CE-55C3383251BD}" destId="{8B2B3734-45EC-8E40-855E-3AB6B1E28F35}" srcOrd="0" destOrd="0" presId="urn:microsoft.com/office/officeart/2005/8/layout/matrix3"/>
    <dgm:cxn modelId="{CCDF06D8-0927-834F-8271-A6FEBCBC9251}" type="presParOf" srcId="{EDE69D99-E5AE-0140-A11F-6E53CBE55EA9}" destId="{146720DE-141F-6F4F-A1ED-55F2218919B2}" srcOrd="0" destOrd="0" presId="urn:microsoft.com/office/officeart/2005/8/layout/matrix3"/>
    <dgm:cxn modelId="{7D301644-99BD-2447-A575-1E7BB196C46C}" type="presParOf" srcId="{EDE69D99-E5AE-0140-A11F-6E53CBE55EA9}" destId="{8B2B3734-45EC-8E40-855E-3AB6B1E28F35}" srcOrd="1" destOrd="0" presId="urn:microsoft.com/office/officeart/2005/8/layout/matrix3"/>
    <dgm:cxn modelId="{7D41B90B-B67A-3347-B32A-2B4101926D87}" type="presParOf" srcId="{EDE69D99-E5AE-0140-A11F-6E53CBE55EA9}" destId="{EFD04BB3-51A4-954C-BE2C-9BA8FB9BC712}" srcOrd="2" destOrd="0" presId="urn:microsoft.com/office/officeart/2005/8/layout/matrix3"/>
    <dgm:cxn modelId="{5AA6647B-74F0-B14A-A2B5-F7E22B4AECA6}" type="presParOf" srcId="{EDE69D99-E5AE-0140-A11F-6E53CBE55EA9}" destId="{CD7FACED-49A2-614D-80BC-7107B94BB591}" srcOrd="3" destOrd="0" presId="urn:microsoft.com/office/officeart/2005/8/layout/matrix3"/>
    <dgm:cxn modelId="{F37CC3CA-589B-C94A-8829-23E044F4D5E0}" type="presParOf" srcId="{EDE69D99-E5AE-0140-A11F-6E53CBE55EA9}" destId="{6F0CEA8A-E154-8040-B895-B48652B854A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720DE-141F-6F4F-A1ED-55F2218919B2}">
      <dsp:nvSpPr>
        <dsp:cNvPr id="0" name=""/>
        <dsp:cNvSpPr/>
      </dsp:nvSpPr>
      <dsp:spPr>
        <a:xfrm>
          <a:off x="3146095" y="0"/>
          <a:ext cx="4526475" cy="452647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B3734-45EC-8E40-855E-3AB6B1E28F35}">
      <dsp:nvSpPr>
        <dsp:cNvPr id="0" name=""/>
        <dsp:cNvSpPr/>
      </dsp:nvSpPr>
      <dsp:spPr>
        <a:xfrm>
          <a:off x="3576110" y="430015"/>
          <a:ext cx="1765325" cy="17653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汉谟拉比法典</a:t>
          </a:r>
          <a:endParaRPr lang="en-GB" sz="3000" kern="1200" dirty="0"/>
        </a:p>
      </dsp:txBody>
      <dsp:txXfrm>
        <a:off x="3662286" y="516191"/>
        <a:ext cx="1592973" cy="1592973"/>
      </dsp:txXfrm>
    </dsp:sp>
    <dsp:sp modelId="{EFD04BB3-51A4-954C-BE2C-9BA8FB9BC712}">
      <dsp:nvSpPr>
        <dsp:cNvPr id="0" name=""/>
        <dsp:cNvSpPr/>
      </dsp:nvSpPr>
      <dsp:spPr>
        <a:xfrm>
          <a:off x="5477229" y="430015"/>
          <a:ext cx="1765325" cy="17653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dirty="0"/>
            <a:t>非法利用信息网络罪</a:t>
          </a:r>
          <a:endParaRPr lang="en-GB" sz="3000" kern="1200" dirty="0"/>
        </a:p>
      </dsp:txBody>
      <dsp:txXfrm>
        <a:off x="5563405" y="516191"/>
        <a:ext cx="1592973" cy="1592973"/>
      </dsp:txXfrm>
    </dsp:sp>
    <dsp:sp modelId="{CD7FACED-49A2-614D-80BC-7107B94BB591}">
      <dsp:nvSpPr>
        <dsp:cNvPr id="0" name=""/>
        <dsp:cNvSpPr/>
      </dsp:nvSpPr>
      <dsp:spPr>
        <a:xfrm>
          <a:off x="3576110" y="2331134"/>
          <a:ext cx="1765325" cy="17653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商机</a:t>
          </a:r>
          <a:r>
            <a:rPr lang="zh-CN" altLang="en-US" sz="3000" kern="1200" dirty="0"/>
            <a:t>    </a:t>
          </a:r>
          <a:r>
            <a:rPr lang="en-GB" sz="3000" kern="1200" dirty="0" err="1"/>
            <a:t>机密</a:t>
          </a:r>
          <a:endParaRPr lang="en-GB" sz="3000" kern="1200" dirty="0"/>
        </a:p>
      </dsp:txBody>
      <dsp:txXfrm>
        <a:off x="3662286" y="2417310"/>
        <a:ext cx="1592973" cy="1592973"/>
      </dsp:txXfrm>
    </dsp:sp>
    <dsp:sp modelId="{6F0CEA8A-E154-8040-B895-B48652B854A3}">
      <dsp:nvSpPr>
        <dsp:cNvPr id="0" name=""/>
        <dsp:cNvSpPr/>
      </dsp:nvSpPr>
      <dsp:spPr>
        <a:xfrm>
          <a:off x="5477229" y="2331134"/>
          <a:ext cx="1765325" cy="176532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知识</a:t>
          </a:r>
          <a:r>
            <a:rPr lang="zh-CN" altLang="en-US" sz="3000" kern="1200" dirty="0"/>
            <a:t>    </a:t>
          </a:r>
          <a:r>
            <a:rPr lang="en-GB" sz="3000" kern="1200" dirty="0" err="1"/>
            <a:t>产权</a:t>
          </a:r>
          <a:endParaRPr lang="en-GB" sz="3000" kern="1200" dirty="0"/>
        </a:p>
      </dsp:txBody>
      <dsp:txXfrm>
        <a:off x="5563405" y="2417310"/>
        <a:ext cx="1592973" cy="1592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720DE-141F-6F4F-A1ED-55F2218919B2}">
      <dsp:nvSpPr>
        <dsp:cNvPr id="0" name=""/>
        <dsp:cNvSpPr/>
      </dsp:nvSpPr>
      <dsp:spPr>
        <a:xfrm>
          <a:off x="3146095" y="0"/>
          <a:ext cx="4526475" cy="452647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B3734-45EC-8E40-855E-3AB6B1E28F35}">
      <dsp:nvSpPr>
        <dsp:cNvPr id="0" name=""/>
        <dsp:cNvSpPr/>
      </dsp:nvSpPr>
      <dsp:spPr>
        <a:xfrm>
          <a:off x="3576110" y="430015"/>
          <a:ext cx="1765325" cy="17653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汉谟拉比法典</a:t>
          </a:r>
          <a:endParaRPr lang="en-GB" sz="3000" kern="1200" dirty="0"/>
        </a:p>
      </dsp:txBody>
      <dsp:txXfrm>
        <a:off x="3662286" y="516191"/>
        <a:ext cx="1592973" cy="1592973"/>
      </dsp:txXfrm>
    </dsp:sp>
    <dsp:sp modelId="{EFD04BB3-51A4-954C-BE2C-9BA8FB9BC712}">
      <dsp:nvSpPr>
        <dsp:cNvPr id="0" name=""/>
        <dsp:cNvSpPr/>
      </dsp:nvSpPr>
      <dsp:spPr>
        <a:xfrm>
          <a:off x="5477229" y="430015"/>
          <a:ext cx="1765325" cy="17653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dirty="0"/>
            <a:t>非法利用信息网络罪</a:t>
          </a:r>
          <a:endParaRPr lang="en-GB" sz="3000" kern="1200" dirty="0"/>
        </a:p>
      </dsp:txBody>
      <dsp:txXfrm>
        <a:off x="5563405" y="516191"/>
        <a:ext cx="1592973" cy="1592973"/>
      </dsp:txXfrm>
    </dsp:sp>
    <dsp:sp modelId="{CD7FACED-49A2-614D-80BC-7107B94BB591}">
      <dsp:nvSpPr>
        <dsp:cNvPr id="0" name=""/>
        <dsp:cNvSpPr/>
      </dsp:nvSpPr>
      <dsp:spPr>
        <a:xfrm>
          <a:off x="3576110" y="2331134"/>
          <a:ext cx="1765325" cy="17653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商机</a:t>
          </a:r>
          <a:r>
            <a:rPr lang="zh-CN" altLang="en-US" sz="3000" kern="1200" dirty="0"/>
            <a:t>    </a:t>
          </a:r>
          <a:r>
            <a:rPr lang="en-GB" sz="3000" kern="1200" dirty="0" err="1"/>
            <a:t>机密</a:t>
          </a:r>
          <a:endParaRPr lang="en-GB" sz="3000" kern="1200" dirty="0"/>
        </a:p>
      </dsp:txBody>
      <dsp:txXfrm>
        <a:off x="3662286" y="2417310"/>
        <a:ext cx="1592973" cy="1592973"/>
      </dsp:txXfrm>
    </dsp:sp>
    <dsp:sp modelId="{6F0CEA8A-E154-8040-B895-B48652B854A3}">
      <dsp:nvSpPr>
        <dsp:cNvPr id="0" name=""/>
        <dsp:cNvSpPr/>
      </dsp:nvSpPr>
      <dsp:spPr>
        <a:xfrm>
          <a:off x="5477229" y="2331134"/>
          <a:ext cx="1765325" cy="176532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知识</a:t>
          </a:r>
          <a:r>
            <a:rPr lang="zh-CN" altLang="en-US" sz="3000" kern="1200" dirty="0"/>
            <a:t>    </a:t>
          </a:r>
          <a:r>
            <a:rPr lang="en-GB" sz="3000" kern="1200" dirty="0" err="1"/>
            <a:t>产权</a:t>
          </a:r>
          <a:endParaRPr lang="en-GB" sz="3000" kern="1200" dirty="0"/>
        </a:p>
      </dsp:txBody>
      <dsp:txXfrm>
        <a:off x="5563405" y="2417310"/>
        <a:ext cx="1592973" cy="1592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720DE-141F-6F4F-A1ED-55F2218919B2}">
      <dsp:nvSpPr>
        <dsp:cNvPr id="0" name=""/>
        <dsp:cNvSpPr/>
      </dsp:nvSpPr>
      <dsp:spPr>
        <a:xfrm>
          <a:off x="3146095" y="0"/>
          <a:ext cx="4526475" cy="452647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B3734-45EC-8E40-855E-3AB6B1E28F35}">
      <dsp:nvSpPr>
        <dsp:cNvPr id="0" name=""/>
        <dsp:cNvSpPr/>
      </dsp:nvSpPr>
      <dsp:spPr>
        <a:xfrm>
          <a:off x="3576110" y="430015"/>
          <a:ext cx="1765325" cy="17653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汉谟拉比法典</a:t>
          </a:r>
          <a:endParaRPr lang="en-GB" sz="3000" kern="1200" dirty="0"/>
        </a:p>
      </dsp:txBody>
      <dsp:txXfrm>
        <a:off x="3662286" y="516191"/>
        <a:ext cx="1592973" cy="1592973"/>
      </dsp:txXfrm>
    </dsp:sp>
    <dsp:sp modelId="{EFD04BB3-51A4-954C-BE2C-9BA8FB9BC712}">
      <dsp:nvSpPr>
        <dsp:cNvPr id="0" name=""/>
        <dsp:cNvSpPr/>
      </dsp:nvSpPr>
      <dsp:spPr>
        <a:xfrm>
          <a:off x="5477229" y="430015"/>
          <a:ext cx="1765325" cy="17653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dirty="0"/>
            <a:t>非法利用信息网络罪</a:t>
          </a:r>
          <a:endParaRPr lang="en-GB" sz="3000" kern="1200" dirty="0"/>
        </a:p>
      </dsp:txBody>
      <dsp:txXfrm>
        <a:off x="5563405" y="516191"/>
        <a:ext cx="1592973" cy="1592973"/>
      </dsp:txXfrm>
    </dsp:sp>
    <dsp:sp modelId="{CD7FACED-49A2-614D-80BC-7107B94BB591}">
      <dsp:nvSpPr>
        <dsp:cNvPr id="0" name=""/>
        <dsp:cNvSpPr/>
      </dsp:nvSpPr>
      <dsp:spPr>
        <a:xfrm>
          <a:off x="3576110" y="2331134"/>
          <a:ext cx="1765325" cy="17653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商机</a:t>
          </a:r>
          <a:r>
            <a:rPr lang="zh-CN" altLang="en-US" sz="3000" kern="1200" dirty="0"/>
            <a:t>    </a:t>
          </a:r>
          <a:r>
            <a:rPr lang="en-GB" sz="3000" kern="1200" dirty="0" err="1"/>
            <a:t>机密</a:t>
          </a:r>
          <a:endParaRPr lang="en-GB" sz="3000" kern="1200" dirty="0"/>
        </a:p>
      </dsp:txBody>
      <dsp:txXfrm>
        <a:off x="3662286" y="2417310"/>
        <a:ext cx="1592973" cy="1592973"/>
      </dsp:txXfrm>
    </dsp:sp>
    <dsp:sp modelId="{6F0CEA8A-E154-8040-B895-B48652B854A3}">
      <dsp:nvSpPr>
        <dsp:cNvPr id="0" name=""/>
        <dsp:cNvSpPr/>
      </dsp:nvSpPr>
      <dsp:spPr>
        <a:xfrm>
          <a:off x="5477229" y="2331134"/>
          <a:ext cx="1765325" cy="176532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知识</a:t>
          </a:r>
          <a:r>
            <a:rPr lang="zh-CN" altLang="en-US" sz="3000" kern="1200" dirty="0"/>
            <a:t>    </a:t>
          </a:r>
          <a:r>
            <a:rPr lang="en-GB" sz="3000" kern="1200" dirty="0" err="1"/>
            <a:t>产权</a:t>
          </a:r>
          <a:endParaRPr lang="en-GB" sz="3000" kern="1200" dirty="0"/>
        </a:p>
      </dsp:txBody>
      <dsp:txXfrm>
        <a:off x="5563405" y="2417310"/>
        <a:ext cx="1592973" cy="1592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720DE-141F-6F4F-A1ED-55F2218919B2}">
      <dsp:nvSpPr>
        <dsp:cNvPr id="0" name=""/>
        <dsp:cNvSpPr/>
      </dsp:nvSpPr>
      <dsp:spPr>
        <a:xfrm>
          <a:off x="3146095" y="0"/>
          <a:ext cx="4526475" cy="452647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B3734-45EC-8E40-855E-3AB6B1E28F35}">
      <dsp:nvSpPr>
        <dsp:cNvPr id="0" name=""/>
        <dsp:cNvSpPr/>
      </dsp:nvSpPr>
      <dsp:spPr>
        <a:xfrm>
          <a:off x="3576110" y="430015"/>
          <a:ext cx="1765325" cy="17653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汉谟拉比法典</a:t>
          </a:r>
          <a:endParaRPr lang="en-GB" sz="3000" kern="1200" dirty="0"/>
        </a:p>
      </dsp:txBody>
      <dsp:txXfrm>
        <a:off x="3662286" y="516191"/>
        <a:ext cx="1592973" cy="1592973"/>
      </dsp:txXfrm>
    </dsp:sp>
    <dsp:sp modelId="{EFD04BB3-51A4-954C-BE2C-9BA8FB9BC712}">
      <dsp:nvSpPr>
        <dsp:cNvPr id="0" name=""/>
        <dsp:cNvSpPr/>
      </dsp:nvSpPr>
      <dsp:spPr>
        <a:xfrm>
          <a:off x="5477229" y="430015"/>
          <a:ext cx="1765325" cy="176532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sz="3000" kern="1200" dirty="0"/>
            <a:t>非法利用信息网络罪</a:t>
          </a:r>
          <a:endParaRPr lang="en-GB" sz="3000" kern="1200" dirty="0"/>
        </a:p>
      </dsp:txBody>
      <dsp:txXfrm>
        <a:off x="5563405" y="516191"/>
        <a:ext cx="1592973" cy="1592973"/>
      </dsp:txXfrm>
    </dsp:sp>
    <dsp:sp modelId="{CD7FACED-49A2-614D-80BC-7107B94BB591}">
      <dsp:nvSpPr>
        <dsp:cNvPr id="0" name=""/>
        <dsp:cNvSpPr/>
      </dsp:nvSpPr>
      <dsp:spPr>
        <a:xfrm>
          <a:off x="3576110" y="2331134"/>
          <a:ext cx="1765325" cy="176532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商机</a:t>
          </a:r>
          <a:r>
            <a:rPr lang="zh-CN" altLang="en-US" sz="3000" kern="1200" dirty="0"/>
            <a:t>    </a:t>
          </a:r>
          <a:r>
            <a:rPr lang="en-GB" sz="3000" kern="1200" dirty="0" err="1"/>
            <a:t>机密</a:t>
          </a:r>
          <a:endParaRPr lang="en-GB" sz="3000" kern="1200" dirty="0"/>
        </a:p>
      </dsp:txBody>
      <dsp:txXfrm>
        <a:off x="3662286" y="2417310"/>
        <a:ext cx="1592973" cy="1592973"/>
      </dsp:txXfrm>
    </dsp:sp>
    <dsp:sp modelId="{6F0CEA8A-E154-8040-B895-B48652B854A3}">
      <dsp:nvSpPr>
        <dsp:cNvPr id="0" name=""/>
        <dsp:cNvSpPr/>
      </dsp:nvSpPr>
      <dsp:spPr>
        <a:xfrm>
          <a:off x="5477229" y="2331134"/>
          <a:ext cx="1765325" cy="176532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err="1"/>
            <a:t>知识</a:t>
          </a:r>
          <a:r>
            <a:rPr lang="zh-CN" altLang="en-US" sz="3000" kern="1200" dirty="0"/>
            <a:t>    </a:t>
          </a:r>
          <a:r>
            <a:rPr lang="en-GB" sz="3000" kern="1200" dirty="0" err="1"/>
            <a:t>产权</a:t>
          </a:r>
          <a:endParaRPr lang="en-GB" sz="3000" kern="1200" dirty="0"/>
        </a:p>
      </dsp:txBody>
      <dsp:txXfrm>
        <a:off x="5563405" y="2417310"/>
        <a:ext cx="1592973" cy="1592973"/>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19FB8-EB83-324F-AE3F-E32DD056982A}" type="datetimeFigureOut">
              <a:rPr lang="en-US" smtClean="0"/>
              <a:t>3/5/24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AD7547-95FC-B446-85F4-31DC95C58DF4}" type="slidenum">
              <a:rPr lang="en-US" smtClean="0"/>
              <a:t>‹#›</a:t>
            </a:fld>
            <a:endParaRPr lang="en-US"/>
          </a:p>
        </p:txBody>
      </p:sp>
    </p:spTree>
    <p:extLst>
      <p:ext uri="{BB962C8B-B14F-4D97-AF65-F5344CB8AC3E}">
        <p14:creationId xmlns:p14="http://schemas.microsoft.com/office/powerpoint/2010/main" val="143147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199"/>
            <a:ext cx="8534401" cy="1752601"/>
          </a:xfrm>
        </p:spPr>
        <p:txBody>
          <a:bodyPr/>
          <a:lstStyle>
            <a:lvl1pPr marL="0" indent="0" algn="ctr">
              <a:buNone/>
              <a:defRPr>
                <a:solidFill>
                  <a:schemeClr val="tx1">
                    <a:tint val="75000"/>
                  </a:schemeClr>
                </a:solidFill>
              </a:defRPr>
            </a:lvl1pPr>
            <a:lvl2pPr marL="539346" indent="0" algn="ctr">
              <a:buNone/>
              <a:defRPr>
                <a:solidFill>
                  <a:schemeClr val="tx1">
                    <a:tint val="75000"/>
                  </a:schemeClr>
                </a:solidFill>
              </a:defRPr>
            </a:lvl2pPr>
            <a:lvl3pPr marL="1078694" indent="0" algn="ctr">
              <a:buNone/>
              <a:defRPr>
                <a:solidFill>
                  <a:schemeClr val="tx1">
                    <a:tint val="75000"/>
                  </a:schemeClr>
                </a:solidFill>
              </a:defRPr>
            </a:lvl3pPr>
            <a:lvl4pPr marL="1618039" indent="0" algn="ctr">
              <a:buNone/>
              <a:defRPr>
                <a:solidFill>
                  <a:schemeClr val="tx1">
                    <a:tint val="75000"/>
                  </a:schemeClr>
                </a:solidFill>
              </a:defRPr>
            </a:lvl4pPr>
            <a:lvl5pPr marL="2157387" indent="0" algn="ctr">
              <a:buNone/>
              <a:defRPr>
                <a:solidFill>
                  <a:schemeClr val="tx1">
                    <a:tint val="75000"/>
                  </a:schemeClr>
                </a:solidFill>
              </a:defRPr>
            </a:lvl5pPr>
            <a:lvl6pPr marL="2696733" indent="0" algn="ctr">
              <a:buNone/>
              <a:defRPr>
                <a:solidFill>
                  <a:schemeClr val="tx1">
                    <a:tint val="75000"/>
                  </a:schemeClr>
                </a:solidFill>
              </a:defRPr>
            </a:lvl6pPr>
            <a:lvl7pPr marL="3236081" indent="0" algn="ctr">
              <a:buNone/>
              <a:defRPr>
                <a:solidFill>
                  <a:schemeClr val="tx1">
                    <a:tint val="75000"/>
                  </a:schemeClr>
                </a:solidFill>
              </a:defRPr>
            </a:lvl7pPr>
            <a:lvl8pPr marL="3775427" indent="0" algn="ctr">
              <a:buNone/>
              <a:defRPr>
                <a:solidFill>
                  <a:schemeClr val="tx1">
                    <a:tint val="75000"/>
                  </a:schemeClr>
                </a:solidFill>
              </a:defRPr>
            </a:lvl8pPr>
            <a:lvl9pPr marL="431477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718CB2-EF18-4401-BBA3-B792793376F9}" type="datetime1">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424481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4E9C8-39C0-4B44-9A7E-66282E862AB8}" type="datetime1">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13672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199"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9"/>
            <a:ext cx="8026399"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CEBBC5-431E-4ACA-9729-23B066CD38CB}" type="datetime1">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861933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7201E-F0E6-48D5-925F-7EE8D32CB8B7}" type="datetime1">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69572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899"/>
            <a:ext cx="10363200" cy="1362076"/>
          </a:xfrm>
        </p:spPr>
        <p:txBody>
          <a:bodyPr anchor="t"/>
          <a:lstStyle>
            <a:lvl1pPr algn="l">
              <a:defRPr sz="4711" b="1" cap="all"/>
            </a:lvl1pPr>
          </a:lstStyle>
          <a:p>
            <a:r>
              <a:rPr lang="zh-CN" altLang="en-US"/>
              <a:t>单击此处编辑母版标题样式</a:t>
            </a:r>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458">
                <a:solidFill>
                  <a:schemeClr val="tx1">
                    <a:tint val="75000"/>
                  </a:schemeClr>
                </a:solidFill>
              </a:defRPr>
            </a:lvl1pPr>
            <a:lvl2pPr marL="539346" indent="0">
              <a:buNone/>
              <a:defRPr sz="2048">
                <a:solidFill>
                  <a:schemeClr val="tx1">
                    <a:tint val="75000"/>
                  </a:schemeClr>
                </a:solidFill>
              </a:defRPr>
            </a:lvl2pPr>
            <a:lvl3pPr marL="1078694" indent="0">
              <a:buNone/>
              <a:defRPr sz="1844">
                <a:solidFill>
                  <a:schemeClr val="tx1">
                    <a:tint val="75000"/>
                  </a:schemeClr>
                </a:solidFill>
              </a:defRPr>
            </a:lvl3pPr>
            <a:lvl4pPr marL="1618039" indent="0">
              <a:buNone/>
              <a:defRPr sz="1639">
                <a:solidFill>
                  <a:schemeClr val="tx1">
                    <a:tint val="75000"/>
                  </a:schemeClr>
                </a:solidFill>
              </a:defRPr>
            </a:lvl4pPr>
            <a:lvl5pPr marL="2157387" indent="0">
              <a:buNone/>
              <a:defRPr sz="1639">
                <a:solidFill>
                  <a:schemeClr val="tx1">
                    <a:tint val="75000"/>
                  </a:schemeClr>
                </a:solidFill>
              </a:defRPr>
            </a:lvl5pPr>
            <a:lvl6pPr marL="2696733" indent="0">
              <a:buNone/>
              <a:defRPr sz="1639">
                <a:solidFill>
                  <a:schemeClr val="tx1">
                    <a:tint val="75000"/>
                  </a:schemeClr>
                </a:solidFill>
              </a:defRPr>
            </a:lvl6pPr>
            <a:lvl7pPr marL="3236081" indent="0">
              <a:buNone/>
              <a:defRPr sz="1639">
                <a:solidFill>
                  <a:schemeClr val="tx1">
                    <a:tint val="75000"/>
                  </a:schemeClr>
                </a:solidFill>
              </a:defRPr>
            </a:lvl7pPr>
            <a:lvl8pPr marL="3775427" indent="0">
              <a:buNone/>
              <a:defRPr sz="1639">
                <a:solidFill>
                  <a:schemeClr val="tx1">
                    <a:tint val="75000"/>
                  </a:schemeClr>
                </a:solidFill>
              </a:defRPr>
            </a:lvl8pPr>
            <a:lvl9pPr marL="4314774" indent="0">
              <a:buNone/>
              <a:defRPr sz="1639">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40379C7-2486-4C96-B4B6-1C078CD56F52}" type="datetime1">
              <a:rPr lang="zh-CN" altLang="en-US" smtClean="0"/>
              <a:pPr/>
              <a:t>2024/3/5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83498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FF6F2F-1C4B-42E3-8AFD-E360CF2BE2F7}" type="datetime1">
              <a:rPr lang="zh-CN" altLang="en-US" smtClean="0"/>
              <a:pPr/>
              <a:t>2024/3/5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46552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99" y="1535114"/>
            <a:ext cx="5386918"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4" name="内容占位符 3"/>
          <p:cNvSpPr>
            <a:spLocks noGrp="1"/>
          </p:cNvSpPr>
          <p:nvPr>
            <p:ph sz="half" idx="2"/>
          </p:nvPr>
        </p:nvSpPr>
        <p:spPr>
          <a:xfrm>
            <a:off x="609599" y="2174876"/>
            <a:ext cx="5386918"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4"/>
            <a:ext cx="5389033"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6" name="内容占位符 5"/>
          <p:cNvSpPr>
            <a:spLocks noGrp="1"/>
          </p:cNvSpPr>
          <p:nvPr>
            <p:ph sz="quarter" idx="4"/>
          </p:nvPr>
        </p:nvSpPr>
        <p:spPr>
          <a:xfrm>
            <a:off x="6193368" y="2174876"/>
            <a:ext cx="5389033"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608431-072E-4FA5-84D5-1EF26FDB1BDF}" type="datetime1">
              <a:rPr lang="zh-CN" altLang="en-US" smtClean="0"/>
              <a:pPr/>
              <a:t>2024/3/5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258161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4686FB-AFB6-405D-B07D-10B8E1479617}" type="datetime1">
              <a:rPr lang="zh-CN" altLang="en-US" smtClean="0"/>
              <a:pPr/>
              <a:t>2024/3/5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75806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09E736-6AA2-4264-8F2F-7C111224FE0F}" type="datetime1">
              <a:rPr lang="zh-CN" altLang="en-US" smtClean="0"/>
              <a:pPr/>
              <a:t>2024/3/5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449889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5" cy="1162049"/>
          </a:xfrm>
        </p:spPr>
        <p:txBody>
          <a:bodyPr anchor="b"/>
          <a:lstStyle>
            <a:lvl1pPr algn="l">
              <a:defRPr sz="2458" b="1"/>
            </a:lvl1pPr>
          </a:lstStyle>
          <a:p>
            <a:r>
              <a:rPr lang="zh-CN" altLang="en-US"/>
              <a:t>单击此处编辑母版标题样式</a:t>
            </a:r>
          </a:p>
        </p:txBody>
      </p:sp>
      <p:sp>
        <p:nvSpPr>
          <p:cNvPr id="3" name="内容占位符 2"/>
          <p:cNvSpPr>
            <a:spLocks noGrp="1"/>
          </p:cNvSpPr>
          <p:nvPr>
            <p:ph idx="1"/>
          </p:nvPr>
        </p:nvSpPr>
        <p:spPr>
          <a:xfrm>
            <a:off x="4766734" y="273051"/>
            <a:ext cx="6815666" cy="5853114"/>
          </a:xfrm>
        </p:spPr>
        <p:txBody>
          <a:bodyPr/>
          <a:lstStyle>
            <a:lvl1pPr>
              <a:defRPr sz="3687"/>
            </a:lvl1pPr>
            <a:lvl2pPr>
              <a:defRPr sz="3277"/>
            </a:lvl2pPr>
            <a:lvl3pPr>
              <a:defRPr sz="2868"/>
            </a:lvl3pPr>
            <a:lvl4pPr>
              <a:defRPr sz="2458"/>
            </a:lvl4pPr>
            <a:lvl5pPr>
              <a:defRPr sz="2458"/>
            </a:lvl5pPr>
            <a:lvl6pPr>
              <a:defRPr sz="2458"/>
            </a:lvl6pPr>
            <a:lvl7pPr>
              <a:defRPr sz="2458"/>
            </a:lvl7pPr>
            <a:lvl8pPr>
              <a:defRPr sz="2458"/>
            </a:lvl8pPr>
            <a:lvl9pPr>
              <a:defRPr sz="245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5" cy="4691063"/>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CC699E7-C204-4032-B2D8-A919C19D550F}" type="datetime1">
              <a:rPr lang="zh-CN" altLang="en-US" smtClean="0"/>
              <a:pPr/>
              <a:t>2024/3/5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08455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1"/>
            <a:ext cx="7315200" cy="566737"/>
          </a:xfrm>
        </p:spPr>
        <p:txBody>
          <a:bodyPr anchor="b"/>
          <a:lstStyle>
            <a:lvl1pPr algn="l">
              <a:defRPr sz="2458"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687"/>
            </a:lvl1pPr>
            <a:lvl2pPr marL="539346" indent="0">
              <a:buNone/>
              <a:defRPr sz="3277"/>
            </a:lvl2pPr>
            <a:lvl3pPr marL="1078694" indent="0">
              <a:buNone/>
              <a:defRPr sz="2868"/>
            </a:lvl3pPr>
            <a:lvl4pPr marL="1618039" indent="0">
              <a:buNone/>
              <a:defRPr sz="2458"/>
            </a:lvl4pPr>
            <a:lvl5pPr marL="2157387" indent="0">
              <a:buNone/>
              <a:defRPr sz="2458"/>
            </a:lvl5pPr>
            <a:lvl6pPr marL="2696733" indent="0">
              <a:buNone/>
              <a:defRPr sz="2458"/>
            </a:lvl6pPr>
            <a:lvl7pPr marL="3236081" indent="0">
              <a:buNone/>
              <a:defRPr sz="2458"/>
            </a:lvl7pPr>
            <a:lvl8pPr marL="3775427" indent="0">
              <a:buNone/>
              <a:defRPr sz="2458"/>
            </a:lvl8pPr>
            <a:lvl9pPr marL="4314774" indent="0">
              <a:buNone/>
              <a:defRPr sz="2458"/>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D658C1-1CE1-4F45-86E6-89573321BA65}" type="datetime1">
              <a:rPr lang="zh-CN" altLang="en-US" smtClean="0"/>
              <a:pPr/>
              <a:t>2024/3/5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04331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2" y="274639"/>
            <a:ext cx="10972800" cy="1142999"/>
          </a:xfrm>
          <a:prstGeom prst="rect">
            <a:avLst/>
          </a:prstGeom>
        </p:spPr>
        <p:txBody>
          <a:bodyPr vert="horz" lIns="52660" tIns="26330" rIns="52660" bIns="2633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0"/>
            <a:ext cx="10972800" cy="4525962"/>
          </a:xfrm>
          <a:prstGeom prst="rect">
            <a:avLst/>
          </a:prstGeom>
        </p:spPr>
        <p:txBody>
          <a:bodyPr vert="horz" lIns="52660" tIns="26330" rIns="52660" bIns="2633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1" cy="365125"/>
          </a:xfrm>
          <a:prstGeom prst="rect">
            <a:avLst/>
          </a:prstGeom>
        </p:spPr>
        <p:txBody>
          <a:bodyPr vert="horz" lIns="52660" tIns="26330" rIns="52660" bIns="26330" rtlCol="0" anchor="ctr"/>
          <a:lstStyle>
            <a:lvl1pPr algn="l">
              <a:defRPr sz="1434">
                <a:solidFill>
                  <a:schemeClr val="tx1">
                    <a:tint val="75000"/>
                  </a:schemeClr>
                </a:solidFill>
              </a:defRPr>
            </a:lvl1pPr>
          </a:lstStyle>
          <a:p>
            <a:fld id="{0CAD1205-C49D-4F0D-A354-CA6642D38364}" type="datetime1">
              <a:rPr lang="zh-CN" altLang="en-US" smtClean="0"/>
              <a:pPr/>
              <a:t>2024/3/5</a:t>
            </a:fld>
            <a:endParaRPr lang="zh-CN" altLang="en-US"/>
          </a:p>
        </p:txBody>
      </p:sp>
      <p:sp>
        <p:nvSpPr>
          <p:cNvPr id="5" name="页脚占位符 4"/>
          <p:cNvSpPr>
            <a:spLocks noGrp="1"/>
          </p:cNvSpPr>
          <p:nvPr>
            <p:ph type="ftr" sz="quarter" idx="3"/>
          </p:nvPr>
        </p:nvSpPr>
        <p:spPr>
          <a:xfrm>
            <a:off x="4165602" y="6356350"/>
            <a:ext cx="3860800" cy="365125"/>
          </a:xfrm>
          <a:prstGeom prst="rect">
            <a:avLst/>
          </a:prstGeom>
        </p:spPr>
        <p:txBody>
          <a:bodyPr vert="horz" lIns="52660" tIns="26330" rIns="52660" bIns="26330" rtlCol="0" anchor="ctr"/>
          <a:lstStyle>
            <a:lvl1pPr algn="ctr">
              <a:defRPr sz="143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0"/>
            <a:ext cx="2844801" cy="365125"/>
          </a:xfrm>
          <a:prstGeom prst="rect">
            <a:avLst/>
          </a:prstGeom>
        </p:spPr>
        <p:txBody>
          <a:bodyPr vert="horz" lIns="52660" tIns="26330" rIns="52660" bIns="26330" rtlCol="0" anchor="ctr"/>
          <a:lstStyle>
            <a:lvl1pPr algn="r">
              <a:defRPr sz="1434">
                <a:solidFill>
                  <a:schemeClr val="tx1">
                    <a:tint val="75000"/>
                  </a:schemeClr>
                </a:solidFill>
              </a:defRPr>
            </a:lvl1p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895893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1078694" rtl="0" eaLnBrk="1" latinLnBrk="0" hangingPunct="1">
        <a:spcBef>
          <a:spcPct val="0"/>
        </a:spcBef>
        <a:buNone/>
        <a:defRPr sz="5121" kern="1200">
          <a:solidFill>
            <a:schemeClr val="tx1"/>
          </a:solidFill>
          <a:latin typeface="+mj-lt"/>
          <a:ea typeface="+mj-ea"/>
          <a:cs typeface="+mj-cs"/>
        </a:defRPr>
      </a:lvl1pPr>
    </p:titleStyle>
    <p:bodyStyle>
      <a:lvl1pPr marL="404510" indent="-404510" algn="l" defTabSz="1078694" rtl="0" eaLnBrk="1" latinLnBrk="0" hangingPunct="1">
        <a:spcBef>
          <a:spcPct val="20000"/>
        </a:spcBef>
        <a:buFont typeface="Arial" pitchFamily="34" charset="0"/>
        <a:buChar char="•"/>
        <a:defRPr sz="3687" kern="1200">
          <a:solidFill>
            <a:schemeClr val="tx1"/>
          </a:solidFill>
          <a:latin typeface="+mn-lt"/>
          <a:ea typeface="+mn-ea"/>
          <a:cs typeface="+mn-cs"/>
        </a:defRPr>
      </a:lvl1pPr>
      <a:lvl2pPr marL="876439" indent="-337091" algn="l" defTabSz="1078694" rtl="0" eaLnBrk="1" latinLnBrk="0" hangingPunct="1">
        <a:spcBef>
          <a:spcPct val="20000"/>
        </a:spcBef>
        <a:buFont typeface="Arial" pitchFamily="34" charset="0"/>
        <a:buChar char="–"/>
        <a:defRPr sz="3277" kern="1200">
          <a:solidFill>
            <a:schemeClr val="tx1"/>
          </a:solidFill>
          <a:latin typeface="+mn-lt"/>
          <a:ea typeface="+mn-ea"/>
          <a:cs typeface="+mn-cs"/>
        </a:defRPr>
      </a:lvl2pPr>
      <a:lvl3pPr marL="1348367" indent="-269674" algn="l" defTabSz="1078694" rtl="0" eaLnBrk="1" latinLnBrk="0" hangingPunct="1">
        <a:spcBef>
          <a:spcPct val="20000"/>
        </a:spcBef>
        <a:buFont typeface="Arial" pitchFamily="34" charset="0"/>
        <a:buChar char="•"/>
        <a:defRPr sz="2868" kern="1200">
          <a:solidFill>
            <a:schemeClr val="tx1"/>
          </a:solidFill>
          <a:latin typeface="+mn-lt"/>
          <a:ea typeface="+mn-ea"/>
          <a:cs typeface="+mn-cs"/>
        </a:defRPr>
      </a:lvl3pPr>
      <a:lvl4pPr marL="1887713"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4pPr>
      <a:lvl5pPr marL="2427061"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5pPr>
      <a:lvl6pPr marL="2966407"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6pPr>
      <a:lvl7pPr marL="3505755"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7pPr>
      <a:lvl8pPr marL="4045100"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8pPr>
      <a:lvl9pPr marL="4584448"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9pPr>
    </p:bodyStyle>
    <p:otherStyle>
      <a:defPPr>
        <a:defRPr lang="zh-CN"/>
      </a:defPPr>
      <a:lvl1pPr marL="0" algn="l" defTabSz="1078694" rtl="0" eaLnBrk="1" latinLnBrk="0" hangingPunct="1">
        <a:defRPr sz="2048" kern="1200">
          <a:solidFill>
            <a:schemeClr val="tx1"/>
          </a:solidFill>
          <a:latin typeface="+mn-lt"/>
          <a:ea typeface="+mn-ea"/>
          <a:cs typeface="+mn-cs"/>
        </a:defRPr>
      </a:lvl1pPr>
      <a:lvl2pPr marL="539346" algn="l" defTabSz="1078694" rtl="0" eaLnBrk="1" latinLnBrk="0" hangingPunct="1">
        <a:defRPr sz="2048" kern="1200">
          <a:solidFill>
            <a:schemeClr val="tx1"/>
          </a:solidFill>
          <a:latin typeface="+mn-lt"/>
          <a:ea typeface="+mn-ea"/>
          <a:cs typeface="+mn-cs"/>
        </a:defRPr>
      </a:lvl2pPr>
      <a:lvl3pPr marL="1078694" algn="l" defTabSz="1078694" rtl="0" eaLnBrk="1" latinLnBrk="0" hangingPunct="1">
        <a:defRPr sz="2048" kern="1200">
          <a:solidFill>
            <a:schemeClr val="tx1"/>
          </a:solidFill>
          <a:latin typeface="+mn-lt"/>
          <a:ea typeface="+mn-ea"/>
          <a:cs typeface="+mn-cs"/>
        </a:defRPr>
      </a:lvl3pPr>
      <a:lvl4pPr marL="1618039" algn="l" defTabSz="1078694" rtl="0" eaLnBrk="1" latinLnBrk="0" hangingPunct="1">
        <a:defRPr sz="2048" kern="1200">
          <a:solidFill>
            <a:schemeClr val="tx1"/>
          </a:solidFill>
          <a:latin typeface="+mn-lt"/>
          <a:ea typeface="+mn-ea"/>
          <a:cs typeface="+mn-cs"/>
        </a:defRPr>
      </a:lvl4pPr>
      <a:lvl5pPr marL="2157387" algn="l" defTabSz="1078694" rtl="0" eaLnBrk="1" latinLnBrk="0" hangingPunct="1">
        <a:defRPr sz="2048" kern="1200">
          <a:solidFill>
            <a:schemeClr val="tx1"/>
          </a:solidFill>
          <a:latin typeface="+mn-lt"/>
          <a:ea typeface="+mn-ea"/>
          <a:cs typeface="+mn-cs"/>
        </a:defRPr>
      </a:lvl5pPr>
      <a:lvl6pPr marL="2696733" algn="l" defTabSz="1078694" rtl="0" eaLnBrk="1" latinLnBrk="0" hangingPunct="1">
        <a:defRPr sz="2048" kern="1200">
          <a:solidFill>
            <a:schemeClr val="tx1"/>
          </a:solidFill>
          <a:latin typeface="+mn-lt"/>
          <a:ea typeface="+mn-ea"/>
          <a:cs typeface="+mn-cs"/>
        </a:defRPr>
      </a:lvl6pPr>
      <a:lvl7pPr marL="3236081" algn="l" defTabSz="1078694" rtl="0" eaLnBrk="1" latinLnBrk="0" hangingPunct="1">
        <a:defRPr sz="2048" kern="1200">
          <a:solidFill>
            <a:schemeClr val="tx1"/>
          </a:solidFill>
          <a:latin typeface="+mn-lt"/>
          <a:ea typeface="+mn-ea"/>
          <a:cs typeface="+mn-cs"/>
        </a:defRPr>
      </a:lvl7pPr>
      <a:lvl8pPr marL="3775427" algn="l" defTabSz="1078694" rtl="0" eaLnBrk="1" latinLnBrk="0" hangingPunct="1">
        <a:defRPr sz="2048" kern="1200">
          <a:solidFill>
            <a:schemeClr val="tx1"/>
          </a:solidFill>
          <a:latin typeface="+mn-lt"/>
          <a:ea typeface="+mn-ea"/>
          <a:cs typeface="+mn-cs"/>
        </a:defRPr>
      </a:lvl8pPr>
      <a:lvl9pPr marL="4314774" algn="l" defTabSz="1078694" rtl="0" eaLnBrk="1" latinLnBrk="0" hangingPunct="1">
        <a:defRPr sz="20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tags" Target="../tags/tag13.xml"/><Relationship Id="rId16" Type="http://schemas.openxmlformats.org/officeDocument/2006/relationships/image" Target="../media/image14.png"/><Relationship Id="rId1" Type="http://schemas.openxmlformats.org/officeDocument/2006/relationships/tags" Target="../tags/tag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slideLayout" Target="../slideLayouts/slideLayout1.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tags" Target="../tags/tag15.xml"/><Relationship Id="rId9" Type="http://schemas.openxmlformats.org/officeDocument/2006/relationships/image" Target="../media/image7.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ww.hebmlc.org/en" TargetMode="External"/><Relationship Id="rId2" Type="http://schemas.openxmlformats.org/officeDocument/2006/relationships/hyperlink" Target="mailto:xzwang@szu.edu.cn" TargetMode="Externa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kulaw.com/chl/b3e0f208f7fa69eabdfb.html#tiao_3" TargetMode="External"/><Relationship Id="rId2" Type="http://schemas.openxmlformats.org/officeDocument/2006/relationships/hyperlink" Target="https://pkulaw.com/chl/b3e0f208f7fa69eabdfb.html" TargetMode="External"/><Relationship Id="rId1" Type="http://schemas.openxmlformats.org/officeDocument/2006/relationships/slideLayout" Target="../slideLayouts/slideLayout2.xml"/><Relationship Id="rId6" Type="http://schemas.openxmlformats.org/officeDocument/2006/relationships/hyperlink" Target="https://pkulaw.com/chl/b3e0f208f7fa69eabdfb.html#tiao_49" TargetMode="External"/><Relationship Id="rId5" Type="http://schemas.openxmlformats.org/officeDocument/2006/relationships/hyperlink" Target="https://pkulaw.com/chl/b3e0f208f7fa69eabdfb.html#tiao_48" TargetMode="External"/><Relationship Id="rId4" Type="http://schemas.openxmlformats.org/officeDocument/2006/relationships/hyperlink" Target="https://pkulaw.com/chl/b3e0f208f7fa69eabdfb.html#tiao_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Layout" Target="../slideLayouts/slideLayout1.xml"/><Relationship Id="rId4"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tags" Target="../tags/tag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3631D8C-80C4-3548-A908-C5E140C3E315}"/>
              </a:ext>
            </a:extLst>
          </p:cNvPr>
          <p:cNvSpPr>
            <a:spLocks noGrp="1"/>
          </p:cNvSpPr>
          <p:nvPr>
            <p:ph type="subTitle" idx="1"/>
          </p:nvPr>
        </p:nvSpPr>
        <p:spPr>
          <a:xfrm>
            <a:off x="1828799" y="4651970"/>
            <a:ext cx="8534401" cy="1014730"/>
          </a:xfrm>
        </p:spPr>
        <p:txBody>
          <a:bodyPr>
            <a:normAutofit/>
          </a:bodyPr>
          <a:lstStyle/>
          <a:p>
            <a:r>
              <a:rPr lang="en-US" sz="6000" b="1" dirty="0">
                <a:latin typeface="Goudy Old Style" panose="02020502050305020303" pitchFamily="18" charset="0"/>
              </a:rPr>
              <a:t>Preface</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25082376-10CC-EF51-FC4F-09711E345AAA}"/>
              </a:ext>
            </a:extLst>
          </p:cNvPr>
          <p:cNvSpPr txBox="1"/>
          <p:nvPr>
            <p:custDataLst>
              <p:tags r:id="rId1"/>
            </p:custDataLst>
          </p:nvPr>
        </p:nvSpPr>
        <p:spPr>
          <a:xfrm>
            <a:off x="3112843" y="1908432"/>
            <a:ext cx="5807429" cy="1200329"/>
          </a:xfrm>
          <a:prstGeom prst="rect">
            <a:avLst/>
          </a:prstGeom>
          <a:noFill/>
        </p:spPr>
        <p:txBody>
          <a:bodyPr wrap="square" rtlCol="0">
            <a:spAutoFit/>
          </a:bodyPr>
          <a:lstStyle/>
          <a:p>
            <a:pPr algn="ctr"/>
            <a:r>
              <a:rPr lang="zh-CN" altLang="en-US" sz="3600" b="1" dirty="0">
                <a:solidFill>
                  <a:srgbClr val="94003F"/>
                </a:solidFill>
                <a:latin typeface="HarmonyOS Sans SC" panose="00000500000000000000" pitchFamily="2" charset="-122"/>
                <a:ea typeface="HarmonyOS Sans SC" panose="00000500000000000000" pitchFamily="2" charset="-122"/>
              </a:rPr>
              <a:t>计算机伦理</a:t>
            </a:r>
            <a:endParaRPr lang="en-US" altLang="zh-CN" sz="3600" b="1" dirty="0">
              <a:solidFill>
                <a:srgbClr val="94003F"/>
              </a:solidFill>
              <a:latin typeface="HarmonyOS Sans SC" panose="00000500000000000000" pitchFamily="2" charset="-122"/>
              <a:ea typeface="HarmonyOS Sans SC" panose="00000500000000000000" pitchFamily="2" charset="-122"/>
            </a:endParaRPr>
          </a:p>
          <a:p>
            <a:pPr algn="ctr"/>
            <a:r>
              <a:rPr lang="en-US" altLang="zh-CN" sz="3600" b="1" dirty="0">
                <a:solidFill>
                  <a:srgbClr val="94003F"/>
                </a:solidFill>
                <a:latin typeface="HarmonyOS Sans SC" panose="00000500000000000000" pitchFamily="2" charset="-122"/>
                <a:ea typeface="HarmonyOS Sans SC" panose="00000500000000000000" pitchFamily="2" charset="-122"/>
              </a:rPr>
              <a:t>Computer Ethics</a:t>
            </a:r>
            <a:endParaRPr lang="zh-CN" altLang="en-US" sz="3600" b="1" dirty="0">
              <a:solidFill>
                <a:srgbClr val="94003F"/>
              </a:solidFill>
              <a:latin typeface="HarmonyOS Sans SC" panose="00000500000000000000" pitchFamily="2" charset="-122"/>
              <a:ea typeface="HarmonyOS Sans SC" panose="00000500000000000000" pitchFamily="2" charset="-122"/>
            </a:endParaRPr>
          </a:p>
        </p:txBody>
      </p:sp>
      <p:sp>
        <p:nvSpPr>
          <p:cNvPr id="8" name="文本框 7">
            <a:extLst>
              <a:ext uri="{FF2B5EF4-FFF2-40B4-BE49-F238E27FC236}">
                <a16:creationId xmlns:a16="http://schemas.microsoft.com/office/drawing/2014/main" id="{D8F10E9F-2D8D-525C-71B1-F5D945B3FEF8}"/>
              </a:ext>
            </a:extLst>
          </p:cNvPr>
          <p:cNvSpPr txBox="1"/>
          <p:nvPr>
            <p:custDataLst>
              <p:tags r:id="rId2"/>
            </p:custDataLst>
          </p:nvPr>
        </p:nvSpPr>
        <p:spPr>
          <a:xfrm>
            <a:off x="3667329" y="3592988"/>
            <a:ext cx="4698458" cy="738664"/>
          </a:xfrm>
          <a:prstGeom prst="rect">
            <a:avLst/>
          </a:prstGeom>
          <a:solidFill>
            <a:schemeClr val="bg1"/>
          </a:solidFill>
          <a:ln>
            <a:noFill/>
          </a:ln>
        </p:spPr>
        <p:txBody>
          <a:bodyPr wrap="square" rtlCol="0">
            <a:spAutoFit/>
          </a:bodyPr>
          <a:lstStyle/>
          <a:p>
            <a:pPr algn="ctr"/>
            <a:r>
              <a:rPr lang="zh-CN" altLang="en-US" sz="2400" b="1" dirty="0">
                <a:solidFill>
                  <a:srgbClr val="94003F"/>
                </a:solidFill>
                <a:latin typeface="Weibei SC" panose="03000800000000000000" pitchFamily="66" charset="-128"/>
                <a:ea typeface="Weibei SC" panose="03000800000000000000" pitchFamily="66" charset="-128"/>
              </a:rPr>
              <a:t>授课老师：王熙照</a:t>
            </a:r>
            <a:endParaRPr lang="en-US" altLang="zh-CN" sz="2400" b="1" dirty="0">
              <a:solidFill>
                <a:srgbClr val="94003F"/>
              </a:solidFill>
              <a:latin typeface="Weibei SC" panose="03000800000000000000" pitchFamily="66" charset="-128"/>
              <a:ea typeface="Weibei SC" panose="03000800000000000000" pitchFamily="66" charset="-128"/>
            </a:endParaRPr>
          </a:p>
          <a:p>
            <a:pPr algn="ctr"/>
            <a:r>
              <a:rPr lang="en-US" altLang="zh-CN" b="1" dirty="0">
                <a:solidFill>
                  <a:srgbClr val="94003F"/>
                </a:solidFill>
                <a:latin typeface="FangSong" panose="02010609060101010101" pitchFamily="49" charset="-122"/>
                <a:ea typeface="FangSong" panose="02010609060101010101" pitchFamily="49" charset="-122"/>
              </a:rPr>
              <a:t>2023-2024</a:t>
            </a:r>
            <a:r>
              <a:rPr lang="zh-CN" altLang="en-US" b="1" dirty="0">
                <a:solidFill>
                  <a:srgbClr val="94003F"/>
                </a:solidFill>
                <a:latin typeface="FangSong" panose="02010609060101010101" pitchFamily="49" charset="-122"/>
                <a:ea typeface="FangSong" panose="02010609060101010101" pitchFamily="49" charset="-122"/>
              </a:rPr>
              <a:t>学年第</a:t>
            </a:r>
            <a:r>
              <a:rPr lang="en-US" altLang="zh-CN" b="1" dirty="0">
                <a:solidFill>
                  <a:srgbClr val="94003F"/>
                </a:solidFill>
                <a:latin typeface="FangSong" panose="02010609060101010101" pitchFamily="49" charset="-122"/>
                <a:ea typeface="FangSong" panose="02010609060101010101" pitchFamily="49" charset="-122"/>
              </a:rPr>
              <a:t>2</a:t>
            </a:r>
            <a:r>
              <a:rPr lang="zh-CN" altLang="en-US" b="1" dirty="0">
                <a:solidFill>
                  <a:srgbClr val="94003F"/>
                </a:solidFill>
                <a:latin typeface="FangSong" panose="02010609060101010101" pitchFamily="49" charset="-122"/>
                <a:ea typeface="FangSong" panose="02010609060101010101" pitchFamily="49" charset="-122"/>
              </a:rPr>
              <a:t>学期</a:t>
            </a:r>
          </a:p>
        </p:txBody>
      </p:sp>
    </p:spTree>
    <p:extLst>
      <p:ext uri="{BB962C8B-B14F-4D97-AF65-F5344CB8AC3E}">
        <p14:creationId xmlns:p14="http://schemas.microsoft.com/office/powerpoint/2010/main" val="283960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D693-225D-6040-897D-24FCD8F20B59}"/>
              </a:ext>
            </a:extLst>
          </p:cNvPr>
          <p:cNvSpPr>
            <a:spLocks noGrp="1"/>
          </p:cNvSpPr>
          <p:nvPr>
            <p:ph type="title"/>
          </p:nvPr>
        </p:nvSpPr>
        <p:spPr/>
        <p:txBody>
          <a:bodyPr/>
          <a:lstStyle/>
          <a:p>
            <a:r>
              <a:rPr lang="en-US" dirty="0" err="1"/>
              <a:t>具体教学内容</a:t>
            </a:r>
            <a:endParaRPr lang="en-US" dirty="0"/>
          </a:p>
        </p:txBody>
      </p:sp>
      <p:sp>
        <p:nvSpPr>
          <p:cNvPr id="3" name="Content Placeholder 2">
            <a:extLst>
              <a:ext uri="{FF2B5EF4-FFF2-40B4-BE49-F238E27FC236}">
                <a16:creationId xmlns:a16="http://schemas.microsoft.com/office/drawing/2014/main" id="{E0D533DA-4D8A-FE49-9A06-201E2D428C5E}"/>
              </a:ext>
            </a:extLst>
          </p:cNvPr>
          <p:cNvSpPr>
            <a:spLocks noGrp="1"/>
          </p:cNvSpPr>
          <p:nvPr>
            <p:ph idx="1"/>
          </p:nvPr>
        </p:nvSpPr>
        <p:spPr>
          <a:xfrm>
            <a:off x="2172985" y="1417638"/>
            <a:ext cx="7846029" cy="4525962"/>
          </a:xfrm>
        </p:spPr>
        <p:txBody>
          <a:bodyPr>
            <a:normAutofit fontScale="77500" lnSpcReduction="20000"/>
          </a:bodyPr>
          <a:lstStyle/>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计算机伦理学概述</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计算机伦理基本原则与伦理分析方法</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计算机技术的社会环境</a:t>
            </a:r>
          </a:p>
          <a:p>
            <a:pPr marL="702396" indent="-702396">
              <a:buFont typeface="+mj-lt"/>
              <a:buAutoNum type="arabicPeriod"/>
            </a:pPr>
            <a:r>
              <a:rPr lang="en-US" dirty="0">
                <a:latin typeface="Weibei SC" panose="03000800000000000000" pitchFamily="66" charset="-128"/>
                <a:ea typeface="Weibei SC" panose="03000800000000000000" pitchFamily="66" charset="-128"/>
              </a:rPr>
              <a:t>IT</a:t>
            </a:r>
            <a:r>
              <a:rPr lang="zh-CN" altLang="en-US" dirty="0">
                <a:latin typeface="Weibei SC" panose="03000800000000000000" pitchFamily="66" charset="-128"/>
                <a:ea typeface="Weibei SC" panose="03000800000000000000" pitchFamily="66" charset="-128"/>
              </a:rPr>
              <a:t>职业道德和社会责任</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信息技术带来的社会影响</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软件品质、</a:t>
            </a:r>
            <a:r>
              <a:rPr lang="en-US" dirty="0">
                <a:latin typeface="Weibei SC" panose="03000800000000000000" pitchFamily="66" charset="-128"/>
                <a:ea typeface="Weibei SC" panose="03000800000000000000" pitchFamily="66" charset="-128"/>
              </a:rPr>
              <a:t>IT</a:t>
            </a:r>
            <a:r>
              <a:rPr lang="zh-CN" altLang="en-US" dirty="0">
                <a:latin typeface="Weibei SC" panose="03000800000000000000" pitchFamily="66" charset="-128"/>
                <a:ea typeface="Weibei SC" panose="03000800000000000000" pitchFamily="66" charset="-128"/>
              </a:rPr>
              <a:t>的风险及管理</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信息技术与知识产权</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计算机技术与隐私保护</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计算机犯罪</a:t>
            </a:r>
          </a:p>
          <a:p>
            <a:pPr marL="702396" indent="-702396">
              <a:buFont typeface="+mj-lt"/>
              <a:buAutoNum type="arabicPeriod"/>
            </a:pPr>
            <a:r>
              <a:rPr lang="zh-CN" altLang="en-US" dirty="0">
                <a:latin typeface="Weibei SC" panose="03000800000000000000" pitchFamily="66" charset="-128"/>
                <a:ea typeface="Weibei SC" panose="03000800000000000000" pitchFamily="66" charset="-128"/>
              </a:rPr>
              <a:t>计算机技术相关的经济问题</a:t>
            </a:r>
          </a:p>
        </p:txBody>
      </p:sp>
      <p:sp>
        <p:nvSpPr>
          <p:cNvPr id="4" name="Slide Number Placeholder 3">
            <a:extLst>
              <a:ext uri="{FF2B5EF4-FFF2-40B4-BE49-F238E27FC236}">
                <a16:creationId xmlns:a16="http://schemas.microsoft.com/office/drawing/2014/main" id="{99B2BF47-5D34-8F48-93C4-335821931BC2}"/>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65361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C166B-191B-E704-0F6C-0C3494AAB9FC}"/>
            </a:ext>
          </a:extLst>
        </p:cNvPr>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D17A0BBF-989B-C7B5-8BA8-04EA03950499}"/>
              </a:ext>
            </a:extLst>
          </p:cNvPr>
          <p:cNvCxnSpPr/>
          <p:nvPr>
            <p:custDataLst>
              <p:tags r:id="rId2"/>
            </p:custDataLst>
          </p:nvPr>
        </p:nvCxnSpPr>
        <p:spPr>
          <a:xfrm>
            <a:off x="2484637" y="6505836"/>
            <a:ext cx="9421402" cy="0"/>
          </a:xfrm>
          <a:prstGeom prst="line">
            <a:avLst/>
          </a:prstGeom>
          <a:ln w="12700">
            <a:solidFill>
              <a:srgbClr val="A62C38"/>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8CE45ED5-823D-1B24-1D0A-12F179B85A3E}"/>
              </a:ext>
            </a:extLst>
          </p:cNvPr>
          <p:cNvSpPr txBox="1"/>
          <p:nvPr>
            <p:custDataLst>
              <p:tags r:id="rId3"/>
            </p:custDataLst>
          </p:nvPr>
        </p:nvSpPr>
        <p:spPr>
          <a:xfrm>
            <a:off x="530304" y="326166"/>
            <a:ext cx="2339102" cy="523220"/>
          </a:xfrm>
          <a:prstGeom prst="rect">
            <a:avLst/>
          </a:prstGeom>
          <a:noFill/>
          <a:ln>
            <a:noFill/>
          </a:ln>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课程内容一览</a:t>
            </a:r>
          </a:p>
        </p:txBody>
      </p:sp>
      <p:cxnSp>
        <p:nvCxnSpPr>
          <p:cNvPr id="110" name="直接连接符 109">
            <a:extLst>
              <a:ext uri="{FF2B5EF4-FFF2-40B4-BE49-F238E27FC236}">
                <a16:creationId xmlns:a16="http://schemas.microsoft.com/office/drawing/2014/main" id="{C58F24F6-C83B-1C1B-EED1-333E54252665}"/>
              </a:ext>
            </a:extLst>
          </p:cNvPr>
          <p:cNvCxnSpPr/>
          <p:nvPr>
            <p:custDataLst>
              <p:tags r:id="rId4"/>
            </p:custDataLst>
          </p:nvPr>
        </p:nvCxnSpPr>
        <p:spPr>
          <a:xfrm>
            <a:off x="1328455" y="1059637"/>
            <a:ext cx="3168000" cy="0"/>
          </a:xfrm>
          <a:prstGeom prst="line">
            <a:avLst/>
          </a:prstGeom>
          <a:ln w="12700">
            <a:solidFill>
              <a:srgbClr val="94003F"/>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8C5B46F2-73EB-A766-3EB2-A633087BC3F7}"/>
              </a:ext>
            </a:extLst>
          </p:cNvPr>
          <p:cNvPicPr>
            <a:picLocks noChangeAspect="1"/>
          </p:cNvPicPr>
          <p:nvPr/>
        </p:nvPicPr>
        <p:blipFill>
          <a:blip r:embed="rId6"/>
          <a:stretch>
            <a:fillRect/>
          </a:stretch>
        </p:blipFill>
        <p:spPr>
          <a:xfrm>
            <a:off x="91750" y="6041898"/>
            <a:ext cx="2392887" cy="750125"/>
          </a:xfrm>
          <a:prstGeom prst="rect">
            <a:avLst/>
          </a:prstGeom>
        </p:spPr>
      </p:pic>
      <p:grpSp>
        <p:nvGrpSpPr>
          <p:cNvPr id="38" name="组合 37">
            <a:extLst>
              <a:ext uri="{FF2B5EF4-FFF2-40B4-BE49-F238E27FC236}">
                <a16:creationId xmlns:a16="http://schemas.microsoft.com/office/drawing/2014/main" id="{D2BD9425-F28B-7466-3603-FD61712445F4}"/>
              </a:ext>
            </a:extLst>
          </p:cNvPr>
          <p:cNvGrpSpPr/>
          <p:nvPr/>
        </p:nvGrpSpPr>
        <p:grpSpPr>
          <a:xfrm>
            <a:off x="269082" y="1056728"/>
            <a:ext cx="2600325" cy="1676568"/>
            <a:chOff x="269082" y="1056728"/>
            <a:chExt cx="2600325" cy="1676568"/>
          </a:xfrm>
        </p:grpSpPr>
        <p:pic>
          <p:nvPicPr>
            <p:cNvPr id="6" name="图片 5">
              <a:extLst>
                <a:ext uri="{FF2B5EF4-FFF2-40B4-BE49-F238E27FC236}">
                  <a16:creationId xmlns:a16="http://schemas.microsoft.com/office/drawing/2014/main" id="{2E0DBBE7-0732-7D87-AA23-3BBBE272C539}"/>
                </a:ext>
              </a:extLst>
            </p:cNvPr>
            <p:cNvPicPr>
              <a:picLocks noChangeAspect="1"/>
            </p:cNvPicPr>
            <p:nvPr/>
          </p:nvPicPr>
          <p:blipFill>
            <a:blip r:embed="rId7"/>
            <a:stretch>
              <a:fillRect/>
            </a:stretch>
          </p:blipFill>
          <p:spPr>
            <a:xfrm>
              <a:off x="312130" y="1384487"/>
              <a:ext cx="1722208" cy="1348809"/>
            </a:xfrm>
            <a:prstGeom prst="rect">
              <a:avLst/>
            </a:prstGeom>
          </p:spPr>
        </p:pic>
        <p:sp>
          <p:nvSpPr>
            <p:cNvPr id="8" name="文本框 7">
              <a:extLst>
                <a:ext uri="{FF2B5EF4-FFF2-40B4-BE49-F238E27FC236}">
                  <a16:creationId xmlns:a16="http://schemas.microsoft.com/office/drawing/2014/main" id="{B64C8521-6A21-87B7-F231-1358DDBDB32B}"/>
                </a:ext>
              </a:extLst>
            </p:cNvPr>
            <p:cNvSpPr txBox="1"/>
            <p:nvPr/>
          </p:nvSpPr>
          <p:spPr>
            <a:xfrm>
              <a:off x="269082" y="1056728"/>
              <a:ext cx="260032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第一章计算机伦理-概述</a:t>
              </a:r>
            </a:p>
          </p:txBody>
        </p:sp>
      </p:grpSp>
      <p:grpSp>
        <p:nvGrpSpPr>
          <p:cNvPr id="39" name="组合 38">
            <a:extLst>
              <a:ext uri="{FF2B5EF4-FFF2-40B4-BE49-F238E27FC236}">
                <a16:creationId xmlns:a16="http://schemas.microsoft.com/office/drawing/2014/main" id="{61260A06-2698-27DB-6067-328FAB1D6795}"/>
              </a:ext>
            </a:extLst>
          </p:cNvPr>
          <p:cNvGrpSpPr/>
          <p:nvPr/>
        </p:nvGrpSpPr>
        <p:grpSpPr>
          <a:xfrm>
            <a:off x="269082" y="2363964"/>
            <a:ext cx="2600325" cy="1724367"/>
            <a:chOff x="269082" y="2363964"/>
            <a:chExt cx="2600325" cy="1724367"/>
          </a:xfrm>
        </p:grpSpPr>
        <p:sp>
          <p:nvSpPr>
            <p:cNvPr id="9" name="文本框 8">
              <a:extLst>
                <a:ext uri="{FF2B5EF4-FFF2-40B4-BE49-F238E27FC236}">
                  <a16:creationId xmlns:a16="http://schemas.microsoft.com/office/drawing/2014/main" id="{C15E8357-5A83-63F6-403A-C26B58CC7264}"/>
                </a:ext>
              </a:extLst>
            </p:cNvPr>
            <p:cNvSpPr txBox="1"/>
            <p:nvPr/>
          </p:nvSpPr>
          <p:spPr>
            <a:xfrm>
              <a:off x="269082" y="2363964"/>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第二章计算机伦理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基本原则与伦理分析方法</a:t>
              </a:r>
            </a:p>
          </p:txBody>
        </p:sp>
        <p:pic>
          <p:nvPicPr>
            <p:cNvPr id="11" name="图片 10">
              <a:extLst>
                <a:ext uri="{FF2B5EF4-FFF2-40B4-BE49-F238E27FC236}">
                  <a16:creationId xmlns:a16="http://schemas.microsoft.com/office/drawing/2014/main" id="{E2F035F0-2672-9117-D439-8133EB2F117C}"/>
                </a:ext>
              </a:extLst>
            </p:cNvPr>
            <p:cNvPicPr>
              <a:picLocks noChangeAspect="1"/>
            </p:cNvPicPr>
            <p:nvPr/>
          </p:nvPicPr>
          <p:blipFill>
            <a:blip r:embed="rId8"/>
            <a:stretch>
              <a:fillRect/>
            </a:stretch>
          </p:blipFill>
          <p:spPr>
            <a:xfrm>
              <a:off x="312130" y="3003695"/>
              <a:ext cx="1419933" cy="1084636"/>
            </a:xfrm>
            <a:prstGeom prst="rect">
              <a:avLst/>
            </a:prstGeom>
          </p:spPr>
        </p:pic>
      </p:grpSp>
      <p:grpSp>
        <p:nvGrpSpPr>
          <p:cNvPr id="40" name="组合 39">
            <a:extLst>
              <a:ext uri="{FF2B5EF4-FFF2-40B4-BE49-F238E27FC236}">
                <a16:creationId xmlns:a16="http://schemas.microsoft.com/office/drawing/2014/main" id="{ED0AFE38-2876-7F96-7BA5-DF1A313283CE}"/>
              </a:ext>
            </a:extLst>
          </p:cNvPr>
          <p:cNvGrpSpPr/>
          <p:nvPr/>
        </p:nvGrpSpPr>
        <p:grpSpPr>
          <a:xfrm>
            <a:off x="269081" y="4111734"/>
            <a:ext cx="2600325" cy="1882762"/>
            <a:chOff x="269081" y="4111734"/>
            <a:chExt cx="2600325" cy="1882762"/>
          </a:xfrm>
        </p:grpSpPr>
        <p:sp>
          <p:nvSpPr>
            <p:cNvPr id="13" name="文本框 12">
              <a:extLst>
                <a:ext uri="{FF2B5EF4-FFF2-40B4-BE49-F238E27FC236}">
                  <a16:creationId xmlns:a16="http://schemas.microsoft.com/office/drawing/2014/main" id="{AA505A66-4A1A-5410-A83F-8C11312F1893}"/>
                </a:ext>
              </a:extLst>
            </p:cNvPr>
            <p:cNvSpPr txBox="1"/>
            <p:nvPr/>
          </p:nvSpPr>
          <p:spPr>
            <a:xfrm>
              <a:off x="269081" y="4111734"/>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第三章计算机伦理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计算机技术的社会环境</a:t>
              </a:r>
            </a:p>
          </p:txBody>
        </p:sp>
        <p:pic>
          <p:nvPicPr>
            <p:cNvPr id="15" name="图片 14">
              <a:extLst>
                <a:ext uri="{FF2B5EF4-FFF2-40B4-BE49-F238E27FC236}">
                  <a16:creationId xmlns:a16="http://schemas.microsoft.com/office/drawing/2014/main" id="{77857A9B-027F-2811-73CD-86518D01ED38}"/>
                </a:ext>
              </a:extLst>
            </p:cNvPr>
            <p:cNvPicPr>
              <a:picLocks noChangeAspect="1"/>
            </p:cNvPicPr>
            <p:nvPr/>
          </p:nvPicPr>
          <p:blipFill>
            <a:blip r:embed="rId9"/>
            <a:stretch>
              <a:fillRect/>
            </a:stretch>
          </p:blipFill>
          <p:spPr>
            <a:xfrm>
              <a:off x="312130" y="4749832"/>
              <a:ext cx="1800952" cy="1244664"/>
            </a:xfrm>
            <a:prstGeom prst="rect">
              <a:avLst/>
            </a:prstGeom>
          </p:spPr>
        </p:pic>
      </p:grpSp>
      <p:grpSp>
        <p:nvGrpSpPr>
          <p:cNvPr id="41" name="组合 40">
            <a:extLst>
              <a:ext uri="{FF2B5EF4-FFF2-40B4-BE49-F238E27FC236}">
                <a16:creationId xmlns:a16="http://schemas.microsoft.com/office/drawing/2014/main" id="{A446A597-C89F-3BFE-A762-334904B0E532}"/>
              </a:ext>
            </a:extLst>
          </p:cNvPr>
          <p:cNvGrpSpPr/>
          <p:nvPr/>
        </p:nvGrpSpPr>
        <p:grpSpPr>
          <a:xfrm>
            <a:off x="3288504" y="388567"/>
            <a:ext cx="2600325" cy="2086325"/>
            <a:chOff x="3288504" y="388567"/>
            <a:chExt cx="2600325" cy="2086325"/>
          </a:xfrm>
        </p:grpSpPr>
        <p:sp>
          <p:nvSpPr>
            <p:cNvPr id="16" name="文本框 15">
              <a:extLst>
                <a:ext uri="{FF2B5EF4-FFF2-40B4-BE49-F238E27FC236}">
                  <a16:creationId xmlns:a16="http://schemas.microsoft.com/office/drawing/2014/main" id="{6A6DD9C0-0994-47D4-D214-3FF686C3FE21}"/>
                </a:ext>
              </a:extLst>
            </p:cNvPr>
            <p:cNvSpPr txBox="1"/>
            <p:nvPr/>
          </p:nvSpPr>
          <p:spPr>
            <a:xfrm>
              <a:off x="3288504" y="388567"/>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第四章计算机伦理</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职业道德和社会责任</a:t>
              </a:r>
            </a:p>
          </p:txBody>
        </p:sp>
        <p:pic>
          <p:nvPicPr>
            <p:cNvPr id="24" name="图片 23">
              <a:extLst>
                <a:ext uri="{FF2B5EF4-FFF2-40B4-BE49-F238E27FC236}">
                  <a16:creationId xmlns:a16="http://schemas.microsoft.com/office/drawing/2014/main" id="{F3C5C7CE-8DDF-B76B-1229-EA1A3763491B}"/>
                </a:ext>
              </a:extLst>
            </p:cNvPr>
            <p:cNvPicPr>
              <a:picLocks noChangeAspect="1"/>
            </p:cNvPicPr>
            <p:nvPr/>
          </p:nvPicPr>
          <p:blipFill>
            <a:blip r:embed="rId10"/>
            <a:stretch>
              <a:fillRect/>
            </a:stretch>
          </p:blipFill>
          <p:spPr>
            <a:xfrm>
              <a:off x="3288504" y="1108302"/>
              <a:ext cx="1394532" cy="1366590"/>
            </a:xfrm>
            <a:prstGeom prst="rect">
              <a:avLst/>
            </a:prstGeom>
          </p:spPr>
        </p:pic>
      </p:grpSp>
      <p:grpSp>
        <p:nvGrpSpPr>
          <p:cNvPr id="42" name="组合 41">
            <a:extLst>
              <a:ext uri="{FF2B5EF4-FFF2-40B4-BE49-F238E27FC236}">
                <a16:creationId xmlns:a16="http://schemas.microsoft.com/office/drawing/2014/main" id="{34C32C5F-771C-C0C3-6C36-B0FA154E3E85}"/>
              </a:ext>
            </a:extLst>
          </p:cNvPr>
          <p:cNvGrpSpPr/>
          <p:nvPr/>
        </p:nvGrpSpPr>
        <p:grpSpPr>
          <a:xfrm>
            <a:off x="3288502" y="2498730"/>
            <a:ext cx="2600326" cy="1901810"/>
            <a:chOff x="3288502" y="2498730"/>
            <a:chExt cx="2600326" cy="1901810"/>
          </a:xfrm>
        </p:grpSpPr>
        <p:sp>
          <p:nvSpPr>
            <p:cNvPr id="17" name="文本框 16">
              <a:extLst>
                <a:ext uri="{FF2B5EF4-FFF2-40B4-BE49-F238E27FC236}">
                  <a16:creationId xmlns:a16="http://schemas.microsoft.com/office/drawing/2014/main" id="{C4283320-25CF-CF8B-93C1-D60D43BA3B94}"/>
                </a:ext>
              </a:extLst>
            </p:cNvPr>
            <p:cNvSpPr txBox="1"/>
            <p:nvPr/>
          </p:nvSpPr>
          <p:spPr>
            <a:xfrm>
              <a:off x="3288503" y="2498730"/>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第五章计算机伦理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信息技术带来的社会影响</a:t>
              </a:r>
            </a:p>
          </p:txBody>
        </p:sp>
        <p:pic>
          <p:nvPicPr>
            <p:cNvPr id="26" name="图片 25">
              <a:extLst>
                <a:ext uri="{FF2B5EF4-FFF2-40B4-BE49-F238E27FC236}">
                  <a16:creationId xmlns:a16="http://schemas.microsoft.com/office/drawing/2014/main" id="{0F92E67A-988C-5BBC-2BE1-B3C882486474}"/>
                </a:ext>
              </a:extLst>
            </p:cNvPr>
            <p:cNvPicPr>
              <a:picLocks noChangeAspect="1"/>
            </p:cNvPicPr>
            <p:nvPr/>
          </p:nvPicPr>
          <p:blipFill>
            <a:blip r:embed="rId11"/>
            <a:stretch>
              <a:fillRect/>
            </a:stretch>
          </p:blipFill>
          <p:spPr>
            <a:xfrm>
              <a:off x="3288502" y="3097453"/>
              <a:ext cx="1526618" cy="1303087"/>
            </a:xfrm>
            <a:prstGeom prst="rect">
              <a:avLst/>
            </a:prstGeom>
          </p:spPr>
        </p:pic>
      </p:grpSp>
      <p:grpSp>
        <p:nvGrpSpPr>
          <p:cNvPr id="43" name="组合 42">
            <a:extLst>
              <a:ext uri="{FF2B5EF4-FFF2-40B4-BE49-F238E27FC236}">
                <a16:creationId xmlns:a16="http://schemas.microsoft.com/office/drawing/2014/main" id="{BE477E85-F78A-C46C-722B-51F3EC9EDFC6}"/>
              </a:ext>
            </a:extLst>
          </p:cNvPr>
          <p:cNvGrpSpPr/>
          <p:nvPr/>
        </p:nvGrpSpPr>
        <p:grpSpPr>
          <a:xfrm>
            <a:off x="3288502" y="4383109"/>
            <a:ext cx="2600326" cy="2250435"/>
            <a:chOff x="3288502" y="4383109"/>
            <a:chExt cx="2600326" cy="2250435"/>
          </a:xfrm>
        </p:grpSpPr>
        <p:sp>
          <p:nvSpPr>
            <p:cNvPr id="18" name="文本框 17">
              <a:extLst>
                <a:ext uri="{FF2B5EF4-FFF2-40B4-BE49-F238E27FC236}">
                  <a16:creationId xmlns:a16="http://schemas.microsoft.com/office/drawing/2014/main" id="{9FCA91C2-38C4-FBDD-C1FB-02E6F19B359B}"/>
                </a:ext>
              </a:extLst>
            </p:cNvPr>
            <p:cNvSpPr txBox="1"/>
            <p:nvPr/>
          </p:nvSpPr>
          <p:spPr>
            <a:xfrm>
              <a:off x="3288503" y="4383109"/>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第六章计算机伦理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软件品质、</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的风险及管理</a:t>
              </a:r>
            </a:p>
          </p:txBody>
        </p:sp>
        <p:pic>
          <p:nvPicPr>
            <p:cNvPr id="28" name="图片 27">
              <a:extLst>
                <a:ext uri="{FF2B5EF4-FFF2-40B4-BE49-F238E27FC236}">
                  <a16:creationId xmlns:a16="http://schemas.microsoft.com/office/drawing/2014/main" id="{C3A80C1D-4C8F-5310-E01A-D3CD51879665}"/>
                </a:ext>
              </a:extLst>
            </p:cNvPr>
            <p:cNvPicPr>
              <a:picLocks noChangeAspect="1"/>
            </p:cNvPicPr>
            <p:nvPr/>
          </p:nvPicPr>
          <p:blipFill>
            <a:blip r:embed="rId12"/>
            <a:stretch>
              <a:fillRect/>
            </a:stretch>
          </p:blipFill>
          <p:spPr>
            <a:xfrm>
              <a:off x="3288502" y="5023101"/>
              <a:ext cx="1267525" cy="1610443"/>
            </a:xfrm>
            <a:prstGeom prst="rect">
              <a:avLst/>
            </a:prstGeom>
          </p:spPr>
        </p:pic>
      </p:grpSp>
      <p:grpSp>
        <p:nvGrpSpPr>
          <p:cNvPr id="44" name="组合 43">
            <a:extLst>
              <a:ext uri="{FF2B5EF4-FFF2-40B4-BE49-F238E27FC236}">
                <a16:creationId xmlns:a16="http://schemas.microsoft.com/office/drawing/2014/main" id="{24294C41-83AC-FBA8-ED56-E8E5CB5ECBA9}"/>
              </a:ext>
            </a:extLst>
          </p:cNvPr>
          <p:cNvGrpSpPr/>
          <p:nvPr/>
        </p:nvGrpSpPr>
        <p:grpSpPr>
          <a:xfrm>
            <a:off x="6096000" y="352163"/>
            <a:ext cx="2600325" cy="2122727"/>
            <a:chOff x="6096000" y="352163"/>
            <a:chExt cx="2600325" cy="2122727"/>
          </a:xfrm>
        </p:grpSpPr>
        <p:sp>
          <p:nvSpPr>
            <p:cNvPr id="21" name="文本框 20">
              <a:extLst>
                <a:ext uri="{FF2B5EF4-FFF2-40B4-BE49-F238E27FC236}">
                  <a16:creationId xmlns:a16="http://schemas.microsoft.com/office/drawing/2014/main" id="{E962D384-5274-7B12-6AA9-15F7CD439F3D}"/>
                </a:ext>
              </a:extLst>
            </p:cNvPr>
            <p:cNvSpPr txBox="1"/>
            <p:nvPr/>
          </p:nvSpPr>
          <p:spPr>
            <a:xfrm>
              <a:off x="6096000" y="352163"/>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第七章计算机伦理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信息技术和知识产权</a:t>
              </a:r>
            </a:p>
          </p:txBody>
        </p:sp>
        <p:pic>
          <p:nvPicPr>
            <p:cNvPr id="30" name="图片 29">
              <a:extLst>
                <a:ext uri="{FF2B5EF4-FFF2-40B4-BE49-F238E27FC236}">
                  <a16:creationId xmlns:a16="http://schemas.microsoft.com/office/drawing/2014/main" id="{390547B5-0934-F31B-F6EE-5992CE439303}"/>
                </a:ext>
              </a:extLst>
            </p:cNvPr>
            <p:cNvPicPr>
              <a:picLocks noChangeAspect="1"/>
            </p:cNvPicPr>
            <p:nvPr/>
          </p:nvPicPr>
          <p:blipFill>
            <a:blip r:embed="rId13"/>
            <a:stretch>
              <a:fillRect/>
            </a:stretch>
          </p:blipFill>
          <p:spPr>
            <a:xfrm>
              <a:off x="6177029" y="1011775"/>
              <a:ext cx="1595202" cy="1463115"/>
            </a:xfrm>
            <a:prstGeom prst="rect">
              <a:avLst/>
            </a:prstGeom>
          </p:spPr>
        </p:pic>
      </p:grpSp>
      <p:grpSp>
        <p:nvGrpSpPr>
          <p:cNvPr id="45" name="组合 44">
            <a:extLst>
              <a:ext uri="{FF2B5EF4-FFF2-40B4-BE49-F238E27FC236}">
                <a16:creationId xmlns:a16="http://schemas.microsoft.com/office/drawing/2014/main" id="{32A65B7F-F4DE-5F62-BD13-F2C1433CE2EC}"/>
              </a:ext>
            </a:extLst>
          </p:cNvPr>
          <p:cNvGrpSpPr/>
          <p:nvPr/>
        </p:nvGrpSpPr>
        <p:grpSpPr>
          <a:xfrm>
            <a:off x="6096000" y="2488171"/>
            <a:ext cx="2600325" cy="2092015"/>
            <a:chOff x="6096000" y="2488171"/>
            <a:chExt cx="2600325" cy="2092015"/>
          </a:xfrm>
        </p:grpSpPr>
        <p:sp>
          <p:nvSpPr>
            <p:cNvPr id="19" name="文本框 18">
              <a:extLst>
                <a:ext uri="{FF2B5EF4-FFF2-40B4-BE49-F238E27FC236}">
                  <a16:creationId xmlns:a16="http://schemas.microsoft.com/office/drawing/2014/main" id="{9FDA5763-D827-6FBF-FA29-EDA9A0200865}"/>
                </a:ext>
              </a:extLst>
            </p:cNvPr>
            <p:cNvSpPr txBox="1"/>
            <p:nvPr/>
          </p:nvSpPr>
          <p:spPr>
            <a:xfrm>
              <a:off x="6096000" y="2488171"/>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第八章计算机伦理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计算机技术与隐私保护</a:t>
              </a:r>
            </a:p>
          </p:txBody>
        </p:sp>
        <p:pic>
          <p:nvPicPr>
            <p:cNvPr id="32" name="图片 31">
              <a:extLst>
                <a:ext uri="{FF2B5EF4-FFF2-40B4-BE49-F238E27FC236}">
                  <a16:creationId xmlns:a16="http://schemas.microsoft.com/office/drawing/2014/main" id="{1302DFF0-FD1A-6175-0A2B-61D05CBB2DDC}"/>
                </a:ext>
              </a:extLst>
            </p:cNvPr>
            <p:cNvPicPr>
              <a:picLocks noChangeAspect="1"/>
            </p:cNvPicPr>
            <p:nvPr/>
          </p:nvPicPr>
          <p:blipFill>
            <a:blip r:embed="rId14"/>
            <a:stretch>
              <a:fillRect/>
            </a:stretch>
          </p:blipFill>
          <p:spPr>
            <a:xfrm>
              <a:off x="6177029" y="3132312"/>
              <a:ext cx="1653625" cy="1447874"/>
            </a:xfrm>
            <a:prstGeom prst="rect">
              <a:avLst/>
            </a:prstGeom>
          </p:spPr>
        </p:pic>
      </p:grpSp>
      <p:grpSp>
        <p:nvGrpSpPr>
          <p:cNvPr id="46" name="组合 45">
            <a:extLst>
              <a:ext uri="{FF2B5EF4-FFF2-40B4-BE49-F238E27FC236}">
                <a16:creationId xmlns:a16="http://schemas.microsoft.com/office/drawing/2014/main" id="{B7DB1D37-E7B9-0119-6102-5878A74764B6}"/>
              </a:ext>
            </a:extLst>
          </p:cNvPr>
          <p:cNvGrpSpPr/>
          <p:nvPr/>
        </p:nvGrpSpPr>
        <p:grpSpPr>
          <a:xfrm>
            <a:off x="6096000" y="4562859"/>
            <a:ext cx="2600325" cy="1673222"/>
            <a:chOff x="6096000" y="4562859"/>
            <a:chExt cx="2600325" cy="1673222"/>
          </a:xfrm>
        </p:grpSpPr>
        <p:sp>
          <p:nvSpPr>
            <p:cNvPr id="20" name="文本框 19">
              <a:extLst>
                <a:ext uri="{FF2B5EF4-FFF2-40B4-BE49-F238E27FC236}">
                  <a16:creationId xmlns:a16="http://schemas.microsoft.com/office/drawing/2014/main" id="{638421DC-593F-7590-12B1-1190EB34FFE2}"/>
                </a:ext>
              </a:extLst>
            </p:cNvPr>
            <p:cNvSpPr txBox="1"/>
            <p:nvPr/>
          </p:nvSpPr>
          <p:spPr>
            <a:xfrm>
              <a:off x="6096000" y="4562859"/>
              <a:ext cx="260032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第九章计算机伦理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计算机犯罪</a:t>
              </a:r>
            </a:p>
          </p:txBody>
        </p:sp>
        <p:pic>
          <p:nvPicPr>
            <p:cNvPr id="34" name="图片 33">
              <a:extLst>
                <a:ext uri="{FF2B5EF4-FFF2-40B4-BE49-F238E27FC236}">
                  <a16:creationId xmlns:a16="http://schemas.microsoft.com/office/drawing/2014/main" id="{95A9A4E9-6462-CCE4-215A-7649AEB2088A}"/>
                </a:ext>
              </a:extLst>
            </p:cNvPr>
            <p:cNvPicPr>
              <a:picLocks noChangeAspect="1"/>
            </p:cNvPicPr>
            <p:nvPr/>
          </p:nvPicPr>
          <p:blipFill>
            <a:blip r:embed="rId15"/>
            <a:stretch>
              <a:fillRect/>
            </a:stretch>
          </p:blipFill>
          <p:spPr>
            <a:xfrm>
              <a:off x="6177029" y="5166686"/>
              <a:ext cx="1219263" cy="1069395"/>
            </a:xfrm>
            <a:prstGeom prst="rect">
              <a:avLst/>
            </a:prstGeom>
          </p:spPr>
        </p:pic>
      </p:grpSp>
      <p:grpSp>
        <p:nvGrpSpPr>
          <p:cNvPr id="47" name="组合 46">
            <a:extLst>
              <a:ext uri="{FF2B5EF4-FFF2-40B4-BE49-F238E27FC236}">
                <a16:creationId xmlns:a16="http://schemas.microsoft.com/office/drawing/2014/main" id="{1377AAA4-DF3B-0B18-039A-3FCDDC2FEBB9}"/>
              </a:ext>
            </a:extLst>
          </p:cNvPr>
          <p:cNvGrpSpPr/>
          <p:nvPr/>
        </p:nvGrpSpPr>
        <p:grpSpPr>
          <a:xfrm>
            <a:off x="8912039" y="352163"/>
            <a:ext cx="2600325" cy="2230420"/>
            <a:chOff x="8912039" y="352163"/>
            <a:chExt cx="2600325" cy="2230420"/>
          </a:xfrm>
        </p:grpSpPr>
        <p:sp>
          <p:nvSpPr>
            <p:cNvPr id="22" name="文本框 21">
              <a:extLst>
                <a:ext uri="{FF2B5EF4-FFF2-40B4-BE49-F238E27FC236}">
                  <a16:creationId xmlns:a16="http://schemas.microsoft.com/office/drawing/2014/main" id="{F02E4E9D-60B1-EE34-FE96-BD2D8A296897}"/>
                </a:ext>
              </a:extLst>
            </p:cNvPr>
            <p:cNvSpPr txBox="1"/>
            <p:nvPr/>
          </p:nvSpPr>
          <p:spPr>
            <a:xfrm>
              <a:off x="8912039" y="352163"/>
              <a:ext cx="2600325"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第十章计算机伦理</a:t>
              </a:r>
              <a:r>
                <a:rPr lang="en-US" altLang="zh-CN" dirty="0">
                  <a:latin typeface="微软雅黑" panose="020B0503020204020204" pitchFamily="34" charset="-122"/>
                  <a:ea typeface="微软雅黑" panose="020B0503020204020204" pitchFamily="34" charset="-122"/>
                </a:rPr>
                <a:t>-</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计算机相关的经济</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问题</a:t>
              </a:r>
            </a:p>
          </p:txBody>
        </p:sp>
        <p:pic>
          <p:nvPicPr>
            <p:cNvPr id="36" name="图片 35">
              <a:extLst>
                <a:ext uri="{FF2B5EF4-FFF2-40B4-BE49-F238E27FC236}">
                  <a16:creationId xmlns:a16="http://schemas.microsoft.com/office/drawing/2014/main" id="{E622DA2A-67DE-FD2E-28A6-C7946B93A1CF}"/>
                </a:ext>
              </a:extLst>
            </p:cNvPr>
            <p:cNvPicPr>
              <a:picLocks noChangeAspect="1"/>
            </p:cNvPicPr>
            <p:nvPr/>
          </p:nvPicPr>
          <p:blipFill>
            <a:blip r:embed="rId16"/>
            <a:stretch>
              <a:fillRect/>
            </a:stretch>
          </p:blipFill>
          <p:spPr>
            <a:xfrm>
              <a:off x="8984525" y="1241394"/>
              <a:ext cx="1244664" cy="1341189"/>
            </a:xfrm>
            <a:prstGeom prst="rect">
              <a:avLst/>
            </a:prstGeom>
          </p:spPr>
        </p:pic>
      </p:grpSp>
      <p:sp>
        <p:nvSpPr>
          <p:cNvPr id="37" name="文本框 36">
            <a:extLst>
              <a:ext uri="{FF2B5EF4-FFF2-40B4-BE49-F238E27FC236}">
                <a16:creationId xmlns:a16="http://schemas.microsoft.com/office/drawing/2014/main" id="{14D64486-D562-0621-1AB4-14A4AEDDD08F}"/>
              </a:ext>
            </a:extLst>
          </p:cNvPr>
          <p:cNvSpPr txBox="1"/>
          <p:nvPr/>
        </p:nvSpPr>
        <p:spPr>
          <a:xfrm>
            <a:off x="8861928" y="2672301"/>
            <a:ext cx="3188211" cy="4154984"/>
          </a:xfrm>
          <a:prstGeom prst="rect">
            <a:avLst/>
          </a:prstGeom>
          <a:solidFill>
            <a:schemeClr val="accent4">
              <a:lumMod val="40000"/>
              <a:lumOff val="60000"/>
            </a:schemeClr>
          </a:solidFill>
          <a:effectLst>
            <a:glow rad="139700">
              <a:schemeClr val="accent1">
                <a:satMod val="175000"/>
                <a:alpha val="40000"/>
              </a:schemeClr>
            </a:glow>
          </a:effectLst>
        </p:spPr>
        <p:txBody>
          <a:bodyPr wrap="square" rtlCol="0">
            <a:spAutoFit/>
          </a:bodyPr>
          <a:lstStyle/>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一个顶流专业方向：计算机伦理学</a:t>
            </a:r>
            <a:endParaRPr lang="en-US" altLang="zh-CN" sz="1100" b="1"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100" dirty="0">
                <a:solidFill>
                  <a:srgbClr val="012FA7"/>
                </a:solidFill>
                <a:latin typeface="微软雅黑" panose="020B0503020204020204" pitchFamily="34" charset="-122"/>
                <a:ea typeface="微软雅黑" panose="020B0503020204020204" pitchFamily="34" charset="-122"/>
              </a:rPr>
              <a:t>《</a:t>
            </a:r>
            <a:r>
              <a:rPr lang="zh-CN" altLang="en-US" sz="1100" dirty="0">
                <a:solidFill>
                  <a:srgbClr val="012FA7"/>
                </a:solidFill>
                <a:latin typeface="微软雅黑" panose="020B0503020204020204" pitchFamily="34" charset="-122"/>
                <a:ea typeface="微软雅黑" panose="020B0503020204020204" pitchFamily="34" charset="-122"/>
              </a:rPr>
              <a:t>道德经</a:t>
            </a:r>
            <a:r>
              <a:rPr lang="en-US" altLang="zh-CN" sz="1100" dirty="0">
                <a:solidFill>
                  <a:srgbClr val="012FA7"/>
                </a:solidFill>
                <a:latin typeface="微软雅黑" panose="020B0503020204020204" pitchFamily="34" charset="-122"/>
                <a:ea typeface="微软雅黑" panose="020B0503020204020204" pitchFamily="34" charset="-122"/>
              </a:rPr>
              <a:t>》</a:t>
            </a:r>
            <a:r>
              <a:rPr lang="zh-CN" altLang="en-US" sz="1100" dirty="0">
                <a:solidFill>
                  <a:srgbClr val="012FA7"/>
                </a:solidFill>
                <a:latin typeface="微软雅黑" panose="020B0503020204020204" pitchFamily="34" charset="-122"/>
                <a:ea typeface="微软雅黑" panose="020B0503020204020204" pitchFamily="34" charset="-122"/>
              </a:rPr>
              <a:t>中的“道” 与“德”</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云计算中心的核心角色</a:t>
            </a:r>
            <a:endParaRPr lang="en-US" altLang="zh-CN" sz="1100" b="1"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dirty="0">
                <a:solidFill>
                  <a:srgbClr val="012FA7"/>
                </a:solidFill>
                <a:latin typeface="微软雅黑" panose="020B0503020204020204" pitchFamily="34" charset="-122"/>
                <a:ea typeface="微软雅黑" panose="020B0503020204020204" pitchFamily="34" charset="-122"/>
              </a:rPr>
              <a:t>电子商务生态系统的互动与融合</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全球化迈向元宇宙</a:t>
            </a:r>
            <a:endParaRPr lang="en-US" altLang="zh-CN" sz="1100" b="1"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dirty="0">
                <a:solidFill>
                  <a:srgbClr val="012FA7"/>
                </a:solidFill>
                <a:latin typeface="微软雅黑" panose="020B0503020204020204" pitchFamily="34" charset="-122"/>
                <a:ea typeface="微软雅黑" panose="020B0503020204020204" pitchFamily="34" charset="-122"/>
              </a:rPr>
              <a:t>沉浸式互联网</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大型软件开发中的常用规范和方法论</a:t>
            </a:r>
          </a:p>
          <a:p>
            <a:pPr marL="171450" indent="-171450">
              <a:buFont typeface="Arial" panose="020B0604020202020204" pitchFamily="34" charset="0"/>
              <a:buChar char="•"/>
            </a:pPr>
            <a:r>
              <a:rPr lang="en-US" altLang="zh-CN" sz="1100" dirty="0">
                <a:solidFill>
                  <a:srgbClr val="012FA7"/>
                </a:solidFill>
                <a:latin typeface="微软雅黑" panose="020B0503020204020204" pitchFamily="34" charset="-122"/>
                <a:ea typeface="微软雅黑" panose="020B0503020204020204" pitchFamily="34" charset="-122"/>
              </a:rPr>
              <a:t>CMMI</a:t>
            </a:r>
          </a:p>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开放源代码</a:t>
            </a:r>
            <a:endParaRPr lang="en-US" altLang="zh-CN" sz="1100" b="1"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dirty="0">
                <a:solidFill>
                  <a:srgbClr val="012FA7"/>
                </a:solidFill>
                <a:latin typeface="微软雅黑" panose="020B0503020204020204" pitchFamily="34" charset="-122"/>
                <a:ea typeface="微软雅黑" panose="020B0503020204020204" pitchFamily="34" charset="-122"/>
              </a:rPr>
              <a:t>基于区块链的知识产权保护平台</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100" b="1" dirty="0">
                <a:solidFill>
                  <a:srgbClr val="012FA7"/>
                </a:solidFill>
                <a:latin typeface="微软雅黑" panose="020B0503020204020204" pitchFamily="34" charset="-122"/>
                <a:ea typeface="微软雅黑" panose="020B0503020204020204" pitchFamily="34" charset="-122"/>
              </a:rPr>
              <a:t>GDPR</a:t>
            </a:r>
          </a:p>
          <a:p>
            <a:pPr marL="171450" indent="-171450">
              <a:buFont typeface="Arial" panose="020B0604020202020204" pitchFamily="34" charset="0"/>
              <a:buChar char="•"/>
            </a:pPr>
            <a:r>
              <a:rPr lang="zh-CN" altLang="en-US" sz="1100" dirty="0">
                <a:solidFill>
                  <a:srgbClr val="012FA7"/>
                </a:solidFill>
                <a:latin typeface="微软雅黑" panose="020B0503020204020204" pitchFamily="34" charset="-122"/>
                <a:ea typeface="微软雅黑" panose="020B0503020204020204" pitchFamily="34" charset="-122"/>
              </a:rPr>
              <a:t>数据要素落地、数据资产管理</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kumimoji="0" lang="zh-CN" altLang="en-US" sz="1100" b="1" i="0" u="none" strike="noStrike" kern="1200" cap="none" spc="0" normalizeH="0" baseline="0" noProof="0" dirty="0">
                <a:ln>
                  <a:noFill/>
                </a:ln>
                <a:solidFill>
                  <a:srgbClr val="012FA7"/>
                </a:solidFill>
                <a:effectLst/>
                <a:uLnTx/>
                <a:uFillTx/>
                <a:latin typeface="微软雅黑" panose="020B0503020204020204" pitchFamily="34" charset="-122"/>
                <a:ea typeface="微软雅黑" panose="020B0503020204020204" pitchFamily="34" charset="-122"/>
              </a:rPr>
              <a:t>联邦学习</a:t>
            </a:r>
            <a:endParaRPr kumimoji="0" lang="en-US" altLang="zh-CN" sz="1100" b="1" i="0" u="none" strike="noStrike" kern="1200" cap="none" spc="0" normalizeH="0" baseline="0" noProof="0" dirty="0">
              <a:ln>
                <a:noFill/>
              </a:ln>
              <a:solidFill>
                <a:srgbClr val="012FA7"/>
              </a:solidFill>
              <a:effectLst/>
              <a:uLnTx/>
              <a:uFillTx/>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dirty="0">
                <a:solidFill>
                  <a:srgbClr val="012FA7"/>
                </a:solidFill>
                <a:latin typeface="微软雅黑" panose="020B0503020204020204" pitchFamily="34" charset="-122"/>
                <a:ea typeface="微软雅黑" panose="020B0503020204020204" pitchFamily="34" charset="-122"/>
              </a:rPr>
              <a:t>互联网伦理原则、</a:t>
            </a:r>
            <a:r>
              <a:rPr lang="en-US" altLang="zh-CN" sz="1100" dirty="0">
                <a:solidFill>
                  <a:srgbClr val="012FA7"/>
                </a:solidFill>
                <a:latin typeface="微软雅黑" panose="020B0503020204020204" pitchFamily="34" charset="-122"/>
                <a:ea typeface="微软雅黑" panose="020B0503020204020204" pitchFamily="34" charset="-122"/>
              </a:rPr>
              <a:t>Web</a:t>
            </a:r>
            <a:r>
              <a:rPr lang="zh-CN" altLang="en-US" sz="1100" dirty="0">
                <a:solidFill>
                  <a:srgbClr val="012FA7"/>
                </a:solidFill>
                <a:latin typeface="微软雅黑" panose="020B0503020204020204" pitchFamily="34" charset="-122"/>
                <a:ea typeface="微软雅黑" panose="020B0503020204020204" pitchFamily="34" charset="-122"/>
              </a:rPr>
              <a:t>机器学习伦理原则</a:t>
            </a:r>
            <a:endParaRPr lang="en-US" altLang="zh-CN" sz="1100" dirty="0">
              <a:solidFill>
                <a:srgbClr val="012FA7"/>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i="0" dirty="0">
                <a:solidFill>
                  <a:srgbClr val="012FA7"/>
                </a:solidFill>
                <a:effectLst/>
                <a:latin typeface="微软雅黑" panose="020B0503020204020204" pitchFamily="34" charset="-122"/>
                <a:ea typeface="微软雅黑" panose="020B0503020204020204" pitchFamily="34" charset="-122"/>
              </a:rPr>
              <a:t>利用人工智能技术增强网络攻击手段</a:t>
            </a:r>
            <a:endParaRPr lang="en-US" altLang="zh-CN" sz="1100" b="1" i="0" dirty="0">
              <a:solidFill>
                <a:srgbClr val="012FA7"/>
              </a:solidFill>
              <a:effectLs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i="0" dirty="0">
                <a:solidFill>
                  <a:srgbClr val="012FA7"/>
                </a:solidFill>
                <a:effectLst/>
                <a:latin typeface="微软雅黑" panose="020B0503020204020204" pitchFamily="34" charset="-122"/>
                <a:ea typeface="微软雅黑" panose="020B0503020204020204" pitchFamily="34" charset="-122"/>
              </a:rPr>
              <a:t>云计算时代的计算机犯罪的防御策略</a:t>
            </a:r>
          </a:p>
          <a:p>
            <a:pPr marL="171450" indent="-171450">
              <a:buFont typeface="Arial" panose="020B0604020202020204" pitchFamily="34" charset="0"/>
              <a:buChar char="•"/>
            </a:pPr>
            <a:r>
              <a:rPr lang="en-US" altLang="zh-CN" sz="1100" b="1" i="0" dirty="0">
                <a:solidFill>
                  <a:srgbClr val="012FA7"/>
                </a:solidFill>
                <a:effectLst/>
                <a:latin typeface="微软雅黑" panose="020B0503020204020204" pitchFamily="34" charset="-122"/>
                <a:ea typeface="微软雅黑" panose="020B0503020204020204" pitchFamily="34" charset="-122"/>
              </a:rPr>
              <a:t>AI</a:t>
            </a:r>
            <a:r>
              <a:rPr lang="zh-CN" altLang="en-US" sz="1100" b="1" i="0" dirty="0">
                <a:solidFill>
                  <a:srgbClr val="012FA7"/>
                </a:solidFill>
                <a:effectLst/>
                <a:latin typeface="微软雅黑" panose="020B0503020204020204" pitchFamily="34" charset="-122"/>
                <a:ea typeface="微软雅黑" panose="020B0503020204020204" pitchFamily="34" charset="-122"/>
              </a:rPr>
              <a:t>驱动的安全解决方案</a:t>
            </a:r>
          </a:p>
          <a:p>
            <a:pPr marL="171450" indent="-171450">
              <a:buFont typeface="Arial" panose="020B0604020202020204" pitchFamily="34" charset="0"/>
              <a:buChar char="•"/>
            </a:pPr>
            <a:r>
              <a:rPr lang="zh-CN" altLang="en-US" sz="1100" i="0" dirty="0">
                <a:solidFill>
                  <a:srgbClr val="012FA7"/>
                </a:solidFill>
                <a:effectLst/>
                <a:latin typeface="微软雅黑" panose="020B0503020204020204" pitchFamily="34" charset="-122"/>
                <a:ea typeface="微软雅黑" panose="020B0503020204020204" pitchFamily="34" charset="-122"/>
              </a:rPr>
              <a:t>云计算的定价</a:t>
            </a:r>
          </a:p>
          <a:p>
            <a:pPr marL="171450" indent="-171450">
              <a:buFont typeface="Arial" panose="020B0604020202020204" pitchFamily="34" charset="0"/>
              <a:buChar char="•"/>
            </a:pPr>
            <a:r>
              <a:rPr lang="en-US" altLang="zh-CN" sz="1100" b="1" i="0" dirty="0">
                <a:solidFill>
                  <a:srgbClr val="012FA7"/>
                </a:solidFill>
                <a:effectLst/>
                <a:latin typeface="微软雅黑" panose="020B0503020204020204" pitchFamily="34" charset="-122"/>
                <a:ea typeface="微软雅黑" panose="020B0503020204020204" pitchFamily="34" charset="-122"/>
              </a:rPr>
              <a:t>Salesforce</a:t>
            </a:r>
            <a:r>
              <a:rPr lang="zh-CN" altLang="en-US" sz="1100" b="1" i="0" dirty="0">
                <a:solidFill>
                  <a:srgbClr val="012FA7"/>
                </a:solidFill>
                <a:effectLst/>
                <a:latin typeface="微软雅黑" panose="020B0503020204020204" pitchFamily="34" charset="-122"/>
                <a:ea typeface="微软雅黑" panose="020B0503020204020204" pitchFamily="34" charset="-122"/>
              </a:rPr>
              <a:t>成功的销售策略</a:t>
            </a:r>
          </a:p>
          <a:p>
            <a:pPr marL="171450" indent="-171450">
              <a:buFont typeface="Arial" panose="020B0604020202020204" pitchFamily="34" charset="0"/>
              <a:buChar char="•"/>
            </a:pPr>
            <a:r>
              <a:rPr lang="zh-CN" altLang="en-US" sz="1100" i="0" dirty="0">
                <a:solidFill>
                  <a:srgbClr val="012FA7"/>
                </a:solidFill>
                <a:effectLst/>
                <a:latin typeface="微软雅黑" panose="020B0503020204020204" pitchFamily="34" charset="-122"/>
                <a:ea typeface="微软雅黑" panose="020B0503020204020204" pitchFamily="34" charset="-122"/>
              </a:rPr>
              <a:t>信创产业的兴起（操作系统、中间件、数据库、办公软件、应用软件等）</a:t>
            </a:r>
            <a:endParaRPr lang="en-US" altLang="zh-CN" sz="1100" i="0" dirty="0">
              <a:solidFill>
                <a:srgbClr val="012FA7"/>
              </a:solidFill>
              <a:effectLs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i="0" dirty="0">
                <a:solidFill>
                  <a:srgbClr val="012FA7"/>
                </a:solidFill>
                <a:effectLst/>
                <a:latin typeface="微软雅黑" panose="020B0503020204020204" pitchFamily="34" charset="-122"/>
                <a:ea typeface="微软雅黑" panose="020B0503020204020204" pitchFamily="34" charset="-122"/>
              </a:rPr>
              <a:t>互联网领域：具有显著市场优势的企业</a:t>
            </a:r>
          </a:p>
          <a:p>
            <a:pPr marL="171450" indent="-171450">
              <a:buFont typeface="Arial" panose="020B0604020202020204" pitchFamily="34" charset="0"/>
              <a:buChar char="•"/>
            </a:pPr>
            <a:r>
              <a:rPr lang="zh-CN" altLang="en-US" sz="1100" i="0" dirty="0">
                <a:solidFill>
                  <a:srgbClr val="012FA7"/>
                </a:solidFill>
                <a:effectLst/>
                <a:latin typeface="微软雅黑" panose="020B0503020204020204" pitchFamily="34" charset="-122"/>
                <a:ea typeface="微软雅黑" panose="020B0503020204020204" pitchFamily="34" charset="-122"/>
              </a:rPr>
              <a:t>人工智能与就业的关系</a:t>
            </a:r>
            <a:endParaRPr lang="en-US" altLang="zh-CN" sz="1100" i="0" dirty="0">
              <a:solidFill>
                <a:srgbClr val="012FA7"/>
              </a:solidFill>
              <a:effectLst/>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b="1" dirty="0">
                <a:solidFill>
                  <a:srgbClr val="012FA7"/>
                </a:solidFill>
                <a:latin typeface="微软雅黑" panose="020B0503020204020204" pitchFamily="34" charset="-122"/>
                <a:ea typeface="微软雅黑" panose="020B0503020204020204" pitchFamily="34" charset="-122"/>
              </a:rPr>
              <a:t>数字经济发展趋势</a:t>
            </a:r>
          </a:p>
        </p:txBody>
      </p:sp>
    </p:spTree>
    <p:custDataLst>
      <p:tags r:id="rId1"/>
    </p:custDataLst>
    <p:extLst>
      <p:ext uri="{BB962C8B-B14F-4D97-AF65-F5344CB8AC3E}">
        <p14:creationId xmlns:p14="http://schemas.microsoft.com/office/powerpoint/2010/main" val="29293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98B2-A6B2-4942-B0E3-86F6960ECE36}"/>
              </a:ext>
            </a:extLst>
          </p:cNvPr>
          <p:cNvSpPr>
            <a:spLocks noGrp="1"/>
          </p:cNvSpPr>
          <p:nvPr>
            <p:ph type="title"/>
          </p:nvPr>
        </p:nvSpPr>
        <p:spPr/>
        <p:txBody>
          <a:bodyPr/>
          <a:lstStyle/>
          <a:p>
            <a:r>
              <a:rPr lang="en-US" dirty="0" err="1">
                <a:solidFill>
                  <a:schemeClr val="bg1"/>
                </a:solidFill>
              </a:rPr>
              <a:t>考核方式</a:t>
            </a:r>
            <a:endParaRPr lang="en-US" dirty="0">
              <a:solidFill>
                <a:schemeClr val="bg1"/>
              </a:solidFill>
            </a:endParaRPr>
          </a:p>
        </p:txBody>
      </p:sp>
      <p:graphicFrame>
        <p:nvGraphicFramePr>
          <p:cNvPr id="5" name="Table 5">
            <a:extLst>
              <a:ext uri="{FF2B5EF4-FFF2-40B4-BE49-F238E27FC236}">
                <a16:creationId xmlns:a16="http://schemas.microsoft.com/office/drawing/2014/main" id="{191F264F-6AC1-6543-BBFF-5316BB864C53}"/>
              </a:ext>
            </a:extLst>
          </p:cNvPr>
          <p:cNvGraphicFramePr>
            <a:graphicFrameLocks noGrp="1"/>
          </p:cNvGraphicFramePr>
          <p:nvPr>
            <p:ph idx="1"/>
            <p:extLst>
              <p:ext uri="{D42A27DB-BD31-4B8C-83A1-F6EECF244321}">
                <p14:modId xmlns:p14="http://schemas.microsoft.com/office/powerpoint/2010/main" val="3143366667"/>
              </p:ext>
            </p:extLst>
          </p:nvPr>
        </p:nvGraphicFramePr>
        <p:xfrm>
          <a:off x="686668" y="1301922"/>
          <a:ext cx="10818663" cy="4631597"/>
        </p:xfrm>
        <a:graphic>
          <a:graphicData uri="http://schemas.openxmlformats.org/drawingml/2006/table">
            <a:tbl>
              <a:tblPr firstRow="1" bandRow="1">
                <a:tableStyleId>{5C22544A-7EE6-4342-B048-85BDC9FD1C3A}</a:tableStyleId>
              </a:tblPr>
              <a:tblGrid>
                <a:gridCol w="3606221">
                  <a:extLst>
                    <a:ext uri="{9D8B030D-6E8A-4147-A177-3AD203B41FA5}">
                      <a16:colId xmlns:a16="http://schemas.microsoft.com/office/drawing/2014/main" val="1694395605"/>
                    </a:ext>
                  </a:extLst>
                </a:gridCol>
                <a:gridCol w="3606221">
                  <a:extLst>
                    <a:ext uri="{9D8B030D-6E8A-4147-A177-3AD203B41FA5}">
                      <a16:colId xmlns:a16="http://schemas.microsoft.com/office/drawing/2014/main" val="3374382798"/>
                    </a:ext>
                  </a:extLst>
                </a:gridCol>
                <a:gridCol w="3606221">
                  <a:extLst>
                    <a:ext uri="{9D8B030D-6E8A-4147-A177-3AD203B41FA5}">
                      <a16:colId xmlns:a16="http://schemas.microsoft.com/office/drawing/2014/main" val="1537594756"/>
                    </a:ext>
                  </a:extLst>
                </a:gridCol>
              </a:tblGrid>
              <a:tr h="826667">
                <a:tc>
                  <a:txBody>
                    <a:bodyPr/>
                    <a:lstStyle/>
                    <a:p>
                      <a:pPr algn="ctr"/>
                      <a:r>
                        <a:rPr lang="zh-CN" sz="2900" b="1" kern="0" dirty="0">
                          <a:effectLst/>
                          <a:latin typeface="Microsoft YaHei" panose="020B0503020204020204" pitchFamily="34" charset="-122"/>
                          <a:ea typeface="Microsoft YaHei" panose="020B0503020204020204" pitchFamily="34" charset="-122"/>
                          <a:cs typeface="Times New Roman" panose="02020603050405020304" pitchFamily="18" charset="0"/>
                        </a:rPr>
                        <a:t>成绩构成</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ctr"/>
                      <a:r>
                        <a:rPr lang="zh-CN" sz="2900" b="1" kern="0" dirty="0">
                          <a:effectLst/>
                          <a:latin typeface="Microsoft YaHei" panose="020B0503020204020204" pitchFamily="34" charset="-122"/>
                          <a:ea typeface="Microsoft YaHei" panose="020B0503020204020204" pitchFamily="34" charset="-122"/>
                          <a:cs typeface="Times New Roman" panose="02020603050405020304" pitchFamily="18" charset="0"/>
                        </a:rPr>
                        <a:t>具体项目</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ctr"/>
                      <a:r>
                        <a:rPr lang="zh-CN" sz="2900" b="1" kern="0" dirty="0">
                          <a:effectLst/>
                          <a:latin typeface="Microsoft YaHei" panose="020B0503020204020204" pitchFamily="34" charset="-122"/>
                          <a:ea typeface="Microsoft YaHei" panose="020B0503020204020204" pitchFamily="34" charset="-122"/>
                          <a:cs typeface="Times New Roman" panose="02020603050405020304" pitchFamily="18" charset="0"/>
                        </a:rPr>
                        <a:t>比例</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extLst>
                  <a:ext uri="{0D108BD9-81ED-4DB2-BD59-A6C34878D82A}">
                    <a16:rowId xmlns:a16="http://schemas.microsoft.com/office/drawing/2014/main" val="1007377905"/>
                  </a:ext>
                </a:extLst>
              </a:tr>
              <a:tr h="1902465">
                <a:tc>
                  <a:txBody>
                    <a:bodyPr/>
                    <a:lstStyle/>
                    <a:p>
                      <a:pPr algn="just"/>
                      <a:r>
                        <a:rPr lang="zh-CN" sz="2900" kern="0" dirty="0">
                          <a:effectLst/>
                          <a:latin typeface="Microsoft YaHei" panose="020B0503020204020204" pitchFamily="34" charset="-122"/>
                          <a:ea typeface="Microsoft YaHei" panose="020B0503020204020204" pitchFamily="34" charset="-122"/>
                          <a:cs typeface="Times New Roman" panose="02020603050405020304" pitchFamily="18" charset="0"/>
                        </a:rPr>
                        <a:t>平时成绩</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just"/>
                      <a:r>
                        <a:rPr lang="zh-CN" sz="2900" kern="0">
                          <a:effectLst/>
                          <a:latin typeface="Microsoft YaHei" panose="020B0503020204020204" pitchFamily="34" charset="-122"/>
                          <a:ea typeface="Microsoft YaHei" panose="020B0503020204020204" pitchFamily="34" charset="-122"/>
                          <a:cs typeface="Times New Roman" panose="02020603050405020304" pitchFamily="18" charset="0"/>
                        </a:rPr>
                        <a:t>考勤，分组讨论</a:t>
                      </a:r>
                      <a:r>
                        <a:rPr lang="en-US" sz="2900" kern="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900" kern="0">
                          <a:effectLst/>
                          <a:latin typeface="Microsoft YaHei" panose="020B0503020204020204" pitchFamily="34" charset="-122"/>
                          <a:ea typeface="Microsoft YaHei" panose="020B0503020204020204" pitchFamily="34" charset="-122"/>
                          <a:cs typeface="Times New Roman" panose="02020603050405020304" pitchFamily="18" charset="0"/>
                        </a:rPr>
                        <a:t>课堂辩论</a:t>
                      </a:r>
                      <a:r>
                        <a:rPr lang="en-US" sz="2900" kern="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900" kern="0">
                          <a:effectLst/>
                          <a:latin typeface="Microsoft YaHei" panose="020B0503020204020204" pitchFamily="34" charset="-122"/>
                          <a:ea typeface="Microsoft YaHei" panose="020B0503020204020204" pitchFamily="34" charset="-122"/>
                          <a:cs typeface="Times New Roman" panose="02020603050405020304" pitchFamily="18" charset="0"/>
                        </a:rPr>
                        <a:t>课堂报告，课堂测试以及课后作业（调查报告）</a:t>
                      </a:r>
                      <a:endParaRPr lang="en-HK" sz="29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ctr"/>
                      <a:r>
                        <a:rPr lang="en-US" sz="2900" kern="0">
                          <a:effectLst/>
                          <a:latin typeface="Microsoft YaHei" panose="020B0503020204020204" pitchFamily="34" charset="-122"/>
                          <a:ea typeface="Microsoft YaHei" panose="020B0503020204020204" pitchFamily="34" charset="-122"/>
                          <a:cs typeface="Times New Roman" panose="02020603050405020304" pitchFamily="18" charset="0"/>
                        </a:rPr>
                        <a:t>60%</a:t>
                      </a:r>
                      <a:endParaRPr lang="en-HK" sz="29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extLst>
                  <a:ext uri="{0D108BD9-81ED-4DB2-BD59-A6C34878D82A}">
                    <a16:rowId xmlns:a16="http://schemas.microsoft.com/office/drawing/2014/main" val="224403690"/>
                  </a:ext>
                </a:extLst>
              </a:tr>
              <a:tr h="1902465">
                <a:tc>
                  <a:txBody>
                    <a:bodyPr/>
                    <a:lstStyle/>
                    <a:p>
                      <a:pPr algn="l"/>
                      <a:r>
                        <a:rPr lang="zh-CN" sz="2900" kern="0">
                          <a:effectLst/>
                          <a:latin typeface="Microsoft YaHei" panose="020B0503020204020204" pitchFamily="34" charset="-122"/>
                          <a:ea typeface="Microsoft YaHei" panose="020B0503020204020204" pitchFamily="34" charset="-122"/>
                          <a:cs typeface="Times New Roman" panose="02020603050405020304" pitchFamily="18" charset="0"/>
                        </a:rPr>
                        <a:t>期末大作业</a:t>
                      </a:r>
                      <a:endParaRPr lang="en-HK" sz="29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just"/>
                      <a:r>
                        <a:rPr lang="zh-CN" sz="2900" kern="0" dirty="0">
                          <a:effectLst/>
                          <a:latin typeface="Microsoft YaHei" panose="020B0503020204020204" pitchFamily="34" charset="-122"/>
                          <a:ea typeface="Microsoft YaHei" panose="020B0503020204020204" pitchFamily="34" charset="-122"/>
                          <a:cs typeface="Times New Roman" panose="02020603050405020304" pitchFamily="18" charset="0"/>
                        </a:rPr>
                        <a:t>期末综合型大作业，学生独立完成，根据</a:t>
                      </a:r>
                      <a:r>
                        <a:rPr lang="en-US" sz="2900" kern="0" dirty="0">
                          <a:effectLst/>
                          <a:latin typeface="Microsoft YaHei" panose="020B0503020204020204" pitchFamily="34" charset="-122"/>
                          <a:ea typeface="Microsoft YaHei" panose="020B0503020204020204" pitchFamily="34" charset="-122"/>
                          <a:cs typeface="Times New Roman" panose="02020603050405020304" pitchFamily="18" charset="0"/>
                        </a:rPr>
                        <a:t>PPT</a:t>
                      </a:r>
                      <a:r>
                        <a:rPr lang="zh-CN" sz="2900" kern="0" dirty="0">
                          <a:effectLst/>
                          <a:latin typeface="Microsoft YaHei" panose="020B0503020204020204" pitchFamily="34" charset="-122"/>
                          <a:ea typeface="Microsoft YaHei" panose="020B0503020204020204" pitchFamily="34" charset="-122"/>
                          <a:cs typeface="Times New Roman" panose="02020603050405020304" pitchFamily="18" charset="0"/>
                        </a:rPr>
                        <a:t>讲解，大作业报告打分</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tc>
                  <a:txBody>
                    <a:bodyPr/>
                    <a:lstStyle/>
                    <a:p>
                      <a:pPr algn="ctr"/>
                      <a:r>
                        <a:rPr lang="en-US" sz="2900" kern="0" dirty="0">
                          <a:effectLst/>
                          <a:latin typeface="Microsoft YaHei" panose="020B0503020204020204" pitchFamily="34" charset="-122"/>
                          <a:ea typeface="Microsoft YaHei" panose="020B0503020204020204" pitchFamily="34" charset="-122"/>
                          <a:cs typeface="Times New Roman" panose="02020603050405020304" pitchFamily="18" charset="0"/>
                        </a:rPr>
                        <a:t>40%</a:t>
                      </a:r>
                      <a:endParaRPr lang="en-HK" sz="29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140477" marR="140477" marT="0" marB="0" anchor="ctr"/>
                </a:tc>
                <a:extLst>
                  <a:ext uri="{0D108BD9-81ED-4DB2-BD59-A6C34878D82A}">
                    <a16:rowId xmlns:a16="http://schemas.microsoft.com/office/drawing/2014/main" val="2763652749"/>
                  </a:ext>
                </a:extLst>
              </a:tr>
            </a:tbl>
          </a:graphicData>
        </a:graphic>
      </p:graphicFrame>
      <p:sp>
        <p:nvSpPr>
          <p:cNvPr id="4" name="Slide Number Placeholder 3">
            <a:extLst>
              <a:ext uri="{FF2B5EF4-FFF2-40B4-BE49-F238E27FC236}">
                <a16:creationId xmlns:a16="http://schemas.microsoft.com/office/drawing/2014/main" id="{2AE1F4F0-0280-6F4F-81D7-64E1EC3F00F7}"/>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13692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626080"/>
            <a:ext cx="10363200" cy="1470025"/>
          </a:xfrm>
        </p:spPr>
        <p:txBody>
          <a:bodyPr/>
          <a:lstStyle/>
          <a:p>
            <a:r>
              <a:rPr lang="en-US" dirty="0">
                <a:latin typeface="Baoli SC" panose="02010600040101010101" pitchFamily="2" charset="-122"/>
                <a:ea typeface="Baoli SC" panose="02010600040101010101" pitchFamily="2" charset="-122"/>
              </a:rPr>
              <a:t>计算机伦理</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13</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787940" y="3429000"/>
            <a:ext cx="10561833" cy="830997"/>
          </a:xfrm>
          <a:prstGeom prst="rect">
            <a:avLst/>
          </a:prstGeom>
          <a:solidFill>
            <a:srgbClr val="FFFF00"/>
          </a:solidFill>
        </p:spPr>
        <p:txBody>
          <a:bodyPr wrap="square" rtlCol="0">
            <a:spAutoFit/>
          </a:bodyPr>
          <a:lstStyle/>
          <a:p>
            <a:pPr algn="ctr"/>
            <a:r>
              <a:rPr kumimoji="1" lang="en-US" altLang="zh-CN" sz="4800" dirty="0">
                <a:latin typeface="Goudy Old Style" panose="02020502050305020303" pitchFamily="18" charset="0"/>
              </a:rPr>
              <a:t>Selected</a:t>
            </a:r>
            <a:r>
              <a:rPr kumimoji="1" lang="zh-CN" altLang="en-US" sz="4800" dirty="0">
                <a:latin typeface="Goudy Old Style" panose="02020502050305020303" pitchFamily="18" charset="0"/>
              </a:rPr>
              <a:t> </a:t>
            </a:r>
            <a:r>
              <a:rPr kumimoji="1" lang="en-US" altLang="zh-CN" sz="4800" dirty="0">
                <a:latin typeface="Goudy Old Style" panose="02020502050305020303" pitchFamily="18" charset="0"/>
              </a:rPr>
              <a:t>Textbook and References</a:t>
            </a:r>
            <a:endParaRPr kumimoji="1" lang="zh-CN" altLang="en-US" sz="4800" dirty="0">
              <a:latin typeface="Goudy Old Style" panose="02020502050305020303" pitchFamily="18" charset="0"/>
            </a:endParaRPr>
          </a:p>
        </p:txBody>
      </p:sp>
    </p:spTree>
    <p:extLst>
      <p:ext uri="{BB962C8B-B14F-4D97-AF65-F5344CB8AC3E}">
        <p14:creationId xmlns:p14="http://schemas.microsoft.com/office/powerpoint/2010/main" val="156059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D9B813-D664-56CA-CB13-3684AD0CF5F9}"/>
              </a:ext>
            </a:extLst>
          </p:cNvPr>
          <p:cNvSpPr>
            <a:spLocks noGrp="1"/>
          </p:cNvSpPr>
          <p:nvPr>
            <p:ph idx="1"/>
          </p:nvPr>
        </p:nvSpPr>
        <p:spPr>
          <a:xfrm>
            <a:off x="609602" y="1274323"/>
            <a:ext cx="10972800" cy="4562273"/>
          </a:xfrm>
        </p:spPr>
        <p:txBody>
          <a:bodyPr/>
          <a:lstStyle/>
          <a:p>
            <a:pPr marR="98425" indent="0" algn="just">
              <a:buNone/>
            </a:pPr>
            <a:endParaRPr lang="en-US" altLang="zh-CN" sz="1800" b="1" kern="100" dirty="0">
              <a:effectLst/>
              <a:latin typeface="Times New Roman" panose="02020603050405020304" pitchFamily="18" charset="0"/>
              <a:ea typeface="宋体" panose="02010600030101010101" pitchFamily="2" charset="-122"/>
              <a:cs typeface="宋体" panose="02010600030101010101" pitchFamily="2" charset="-122"/>
            </a:endParaRPr>
          </a:p>
          <a:p>
            <a:pPr marR="98425" indent="0" algn="just">
              <a:buNone/>
            </a:pP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推荐教材</a:t>
            </a:r>
            <a:endParaRPr lang="zh-CN" altLang="zh-CN" sz="1800" kern="100" dirty="0">
              <a:solidFill>
                <a:srgbClr val="FF0000"/>
              </a:solidFill>
              <a:effectLst/>
              <a:latin typeface="Times New Roman" panose="02020603050405020304" pitchFamily="18" charset="0"/>
              <a:ea typeface="宋体" panose="02010600030101010101" pitchFamily="2" charset="-122"/>
            </a:endParaRPr>
          </a:p>
          <a:p>
            <a:pPr marR="98425" lvl="0" algn="just">
              <a:spcAft>
                <a:spcPts val="0"/>
              </a:spcAft>
              <a:buFont typeface="Wingdings" pitchFamily="2" charset="2"/>
              <a:buChar char="ü"/>
            </a:pPr>
            <a:r>
              <a:rPr lang="zh-CN" altLang="zh-CN" sz="1800" kern="100" dirty="0">
                <a:effectLst/>
                <a:latin typeface="Times New Roman" panose="02020603050405020304" pitchFamily="18" charset="0"/>
                <a:ea typeface="宋体" panose="02010600030101010101" pitchFamily="2" charset="-122"/>
              </a:rPr>
              <a:t>冯继宣</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李劲东</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罗俊杰</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计算机伦理学</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清华大学出版社</a:t>
            </a:r>
            <a:r>
              <a:rPr lang="en-US" altLang="zh-CN" sz="1800" kern="100" dirty="0">
                <a:effectLst/>
                <a:latin typeface="Times New Roman" panose="02020603050405020304" pitchFamily="18" charset="0"/>
                <a:ea typeface="宋体" panose="02010600030101010101" pitchFamily="2" charset="-122"/>
              </a:rPr>
              <a:t>, 2011.</a:t>
            </a:r>
            <a:endParaRPr lang="zh-CN" altLang="zh-CN" sz="1800" kern="100" dirty="0">
              <a:effectLst/>
              <a:latin typeface="Times New Roman" panose="02020603050405020304" pitchFamily="18" charset="0"/>
              <a:ea typeface="宋体" panose="02010600030101010101" pitchFamily="2" charset="-122"/>
            </a:endParaRPr>
          </a:p>
          <a:p>
            <a:pPr marR="98425" indent="0" algn="just">
              <a:buNone/>
            </a:pPr>
            <a:endParaRPr lang="en-US" altLang="zh-CN" sz="1800" b="1" kern="100" dirty="0">
              <a:latin typeface="宋体" panose="02010600030101010101" pitchFamily="2" charset="-122"/>
              <a:ea typeface="宋体" panose="02010600030101010101" pitchFamily="2" charset="-122"/>
              <a:cs typeface="宋体" panose="02010600030101010101" pitchFamily="2" charset="-122"/>
            </a:endParaRPr>
          </a:p>
          <a:p>
            <a:pPr marR="98425" indent="0" algn="just">
              <a:buNone/>
            </a:pP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参考教材</a:t>
            </a:r>
            <a:endParaRPr lang="zh-CN" altLang="zh-CN" sz="1800" kern="100" dirty="0">
              <a:solidFill>
                <a:srgbClr val="FF0000"/>
              </a:solidFill>
              <a:effectLst/>
              <a:latin typeface="Times New Roman" panose="02020603050405020304" pitchFamily="18" charset="0"/>
              <a:ea typeface="宋体" panose="02010600030101010101" pitchFamily="2" charset="-122"/>
            </a:endParaRPr>
          </a:p>
          <a:p>
            <a:pPr marR="98425" lvl="0" algn="just">
              <a:spcAft>
                <a:spcPts val="0"/>
              </a:spcAft>
              <a:buFont typeface="Wingdings" pitchFamily="2" charset="2"/>
              <a:buChar char="ü"/>
            </a:pPr>
            <a:r>
              <a:rPr lang="zh-CN" altLang="zh-CN" sz="1800" kern="100" dirty="0">
                <a:effectLst/>
                <a:latin typeface="Times New Roman" panose="02020603050405020304" pitchFamily="18" charset="0"/>
                <a:ea typeface="宋体" panose="02010600030101010101" pitchFamily="2" charset="-122"/>
              </a:rPr>
              <a:t>李伦</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金红</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曾建平</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李军</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译</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计算机伦理与专业责任</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北京大学出版社</a:t>
            </a:r>
            <a:r>
              <a:rPr lang="en-US" altLang="zh-CN" sz="1800" kern="100" dirty="0">
                <a:effectLst/>
                <a:latin typeface="Times New Roman" panose="02020603050405020304" pitchFamily="18" charset="0"/>
                <a:ea typeface="宋体" panose="02010600030101010101" pitchFamily="2" charset="-122"/>
              </a:rPr>
              <a:t>, 2010.</a:t>
            </a:r>
            <a:endParaRPr lang="zh-CN" altLang="zh-CN" sz="1800" kern="100" dirty="0">
              <a:effectLst/>
              <a:latin typeface="Times New Roman" panose="02020603050405020304" pitchFamily="18" charset="0"/>
              <a:ea typeface="宋体" panose="02010600030101010101" pitchFamily="2" charset="-122"/>
            </a:endParaRPr>
          </a:p>
          <a:p>
            <a:pPr marR="98425" lvl="0" algn="just">
              <a:spcAft>
                <a:spcPts val="0"/>
              </a:spcAft>
              <a:buFont typeface="Wingdings" pitchFamily="2" charset="2"/>
              <a:buChar char="ü"/>
            </a:pPr>
            <a:r>
              <a:rPr lang="en-US" altLang="zh-CN" sz="1800" kern="100" dirty="0">
                <a:effectLst/>
                <a:latin typeface="Times New Roman" panose="02020603050405020304" pitchFamily="18" charset="0"/>
                <a:ea typeface="宋体" panose="02010600030101010101" pitchFamily="2" charset="-122"/>
              </a:rPr>
              <a:t>Terrell Ward Bynum, Simon Rogerson. Computer Ethics and Professional Responsibility. Wiley-Blackwell, 2003.</a:t>
            </a:r>
          </a:p>
          <a:p>
            <a:pPr marR="98425" indent="0" algn="just">
              <a:buNone/>
            </a:pPr>
            <a:endParaRPr lang="en-US" altLang="zh-CN" sz="1800" kern="100" dirty="0">
              <a:latin typeface="Times New Roman" panose="02020603050405020304" pitchFamily="18" charset="0"/>
              <a:ea typeface="宋体" panose="02010600030101010101" pitchFamily="2" charset="-122"/>
            </a:endParaRPr>
          </a:p>
          <a:p>
            <a:pPr marR="98425" indent="0" algn="just">
              <a:buNone/>
            </a:pPr>
            <a:r>
              <a:rPr lang="zh-CN" altLang="zh-CN" sz="1800" b="1" kern="100" dirty="0">
                <a:solidFill>
                  <a:srgbClr val="FF0000"/>
                </a:solidFill>
                <a:effectLst/>
                <a:latin typeface="Times New Roman" panose="02020603050405020304" pitchFamily="18" charset="0"/>
                <a:ea typeface="宋体" panose="02010600030101010101" pitchFamily="2" charset="-122"/>
                <a:cs typeface="宋体" panose="02010600030101010101" pitchFamily="2" charset="-122"/>
              </a:rPr>
              <a:t>进一步学习材料（含网络教学资源等）</a:t>
            </a:r>
            <a:endParaRPr lang="en-US" altLang="zh-CN" sz="1800" b="1" kern="100" dirty="0">
              <a:solidFill>
                <a:srgbClr val="FF0000"/>
              </a:solidFill>
              <a:latin typeface="Times New Roman" panose="02020603050405020304" pitchFamily="18" charset="0"/>
              <a:ea typeface="宋体" panose="02010600030101010101" pitchFamily="2" charset="-122"/>
              <a:cs typeface="宋体" panose="02010600030101010101" pitchFamily="2" charset="-122"/>
            </a:endParaRPr>
          </a:p>
          <a:p>
            <a:pPr marL="747410" marR="98425" indent="-342900">
              <a:buFont typeface="Wingdings" pitchFamily="2" charset="2"/>
              <a:buChar char="ü"/>
            </a:pPr>
            <a:r>
              <a:rPr lang="zh-CN" altLang="zh-CN" sz="1800" kern="100" dirty="0">
                <a:latin typeface="Times New Roman" panose="02020603050405020304" pitchFamily="18" charset="0"/>
                <a:ea typeface="宋体" panose="02010600030101010101" pitchFamily="2" charset="-122"/>
              </a:rPr>
              <a:t>可由任课老师在本课程学习的基础上，向学生介绍、推荐的相关互联网或电子版资料，鼓励学生进一步拓宽自己的知识面。</a:t>
            </a:r>
          </a:p>
          <a:p>
            <a:pPr marL="747410" indent="-342900">
              <a:buFont typeface="Wingdings" pitchFamily="2" charset="2"/>
              <a:buChar char="ü"/>
            </a:pPr>
            <a:r>
              <a:rPr lang="zh-CN" altLang="zh-CN" sz="1800" kern="100" dirty="0">
                <a:latin typeface="Times New Roman" panose="02020603050405020304" pitchFamily="18" charset="0"/>
                <a:ea typeface="宋体" panose="02010600030101010101" pitchFamily="2" charset="-122"/>
              </a:rPr>
              <a:t>课程还建设了《计算机伦理》热点案例库，内容涵盖：伦理学和计算机伦理学的基本概念、分析方法和基本问题，计算机伦理学所涉及的社会文化背景、社会影响、软件品质、知识产权、隐私保护、计算机犯罪和经济等。</a:t>
            </a:r>
          </a:p>
          <a:p>
            <a:endParaRPr kumimoji="1" lang="zh-CN" altLang="en-US" dirty="0"/>
          </a:p>
        </p:txBody>
      </p:sp>
      <p:sp>
        <p:nvSpPr>
          <p:cNvPr id="4" name="灯片编号占位符 3">
            <a:extLst>
              <a:ext uri="{FF2B5EF4-FFF2-40B4-BE49-F238E27FC236}">
                <a16:creationId xmlns:a16="http://schemas.microsoft.com/office/drawing/2014/main" id="{3A13B0B4-766B-C6C8-B01B-CFCF5E54BF96}"/>
              </a:ext>
            </a:extLst>
          </p:cNvPr>
          <p:cNvSpPr>
            <a:spLocks noGrp="1"/>
          </p:cNvSpPr>
          <p:nvPr>
            <p:ph type="sldNum" sz="quarter" idx="12"/>
          </p:nvPr>
        </p:nvSpPr>
        <p:spPr/>
        <p:txBody>
          <a:bodyPr/>
          <a:lstStyle/>
          <a:p>
            <a:fld id="{C5C1623C-0059-494E-B184-63915177A0C5}" type="slidenum">
              <a:rPr lang="zh-CN" altLang="en-US" smtClean="0"/>
              <a:pPr/>
              <a:t>14</a:t>
            </a:fld>
            <a:endParaRPr lang="zh-CN" altLang="en-US"/>
          </a:p>
        </p:txBody>
      </p:sp>
    </p:spTree>
    <p:extLst>
      <p:ext uri="{BB962C8B-B14F-4D97-AF65-F5344CB8AC3E}">
        <p14:creationId xmlns:p14="http://schemas.microsoft.com/office/powerpoint/2010/main" val="9754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72269CA-6DAB-30E6-2A59-273F81F81D28}"/>
              </a:ext>
            </a:extLst>
          </p:cNvPr>
          <p:cNvPicPr>
            <a:picLocks noGrp="1" noChangeAspect="1"/>
          </p:cNvPicPr>
          <p:nvPr>
            <p:ph idx="1"/>
          </p:nvPr>
        </p:nvPicPr>
        <p:blipFill>
          <a:blip r:embed="rId2"/>
          <a:stretch>
            <a:fillRect/>
          </a:stretch>
        </p:blipFill>
        <p:spPr>
          <a:xfrm>
            <a:off x="972496" y="1269458"/>
            <a:ext cx="4332868" cy="4829785"/>
          </a:xfrm>
        </p:spPr>
      </p:pic>
      <p:sp>
        <p:nvSpPr>
          <p:cNvPr id="4" name="灯片编号占位符 3">
            <a:extLst>
              <a:ext uri="{FF2B5EF4-FFF2-40B4-BE49-F238E27FC236}">
                <a16:creationId xmlns:a16="http://schemas.microsoft.com/office/drawing/2014/main" id="{0409B799-29D8-A646-1091-42CA5A0961DA}"/>
              </a:ext>
            </a:extLst>
          </p:cNvPr>
          <p:cNvSpPr>
            <a:spLocks noGrp="1"/>
          </p:cNvSpPr>
          <p:nvPr>
            <p:ph type="sldNum" sz="quarter" idx="12"/>
          </p:nvPr>
        </p:nvSpPr>
        <p:spPr/>
        <p:txBody>
          <a:bodyPr/>
          <a:lstStyle/>
          <a:p>
            <a:fld id="{C5C1623C-0059-494E-B184-63915177A0C5}" type="slidenum">
              <a:rPr lang="zh-CN" altLang="en-US" smtClean="0"/>
              <a:pPr/>
              <a:t>15</a:t>
            </a:fld>
            <a:endParaRPr lang="zh-CN" altLang="en-US"/>
          </a:p>
        </p:txBody>
      </p:sp>
      <p:pic>
        <p:nvPicPr>
          <p:cNvPr id="8" name="图片 7">
            <a:extLst>
              <a:ext uri="{FF2B5EF4-FFF2-40B4-BE49-F238E27FC236}">
                <a16:creationId xmlns:a16="http://schemas.microsoft.com/office/drawing/2014/main" id="{F7F0FD35-14DE-3ABF-AC41-0EA89D27384B}"/>
              </a:ext>
            </a:extLst>
          </p:cNvPr>
          <p:cNvPicPr>
            <a:picLocks noChangeAspect="1"/>
          </p:cNvPicPr>
          <p:nvPr/>
        </p:nvPicPr>
        <p:blipFill>
          <a:blip r:embed="rId3"/>
          <a:stretch>
            <a:fillRect/>
          </a:stretch>
        </p:blipFill>
        <p:spPr>
          <a:xfrm>
            <a:off x="6232734" y="1269458"/>
            <a:ext cx="4406900" cy="4708187"/>
          </a:xfrm>
          <a:prstGeom prst="rect">
            <a:avLst/>
          </a:prstGeom>
        </p:spPr>
      </p:pic>
      <p:sp>
        <p:nvSpPr>
          <p:cNvPr id="9" name="任意形状 8">
            <a:extLst>
              <a:ext uri="{FF2B5EF4-FFF2-40B4-BE49-F238E27FC236}">
                <a16:creationId xmlns:a16="http://schemas.microsoft.com/office/drawing/2014/main" id="{40D77C5C-4E5F-3EA7-0BCE-CF7C376755B1}"/>
              </a:ext>
            </a:extLst>
          </p:cNvPr>
          <p:cNvSpPr/>
          <p:nvPr/>
        </p:nvSpPr>
        <p:spPr>
          <a:xfrm>
            <a:off x="6916366" y="4824883"/>
            <a:ext cx="4125123" cy="561171"/>
          </a:xfrm>
          <a:custGeom>
            <a:avLst/>
            <a:gdLst>
              <a:gd name="connsiteX0" fmla="*/ 0 w 4125123"/>
              <a:gd name="connsiteY0" fmla="*/ 291866 h 561171"/>
              <a:gd name="connsiteX1" fmla="*/ 4027251 w 4125123"/>
              <a:gd name="connsiteY1" fmla="*/ 554513 h 561171"/>
              <a:gd name="connsiteX2" fmla="*/ 2869660 w 4125123"/>
              <a:gd name="connsiteY2" fmla="*/ 48674 h 561171"/>
              <a:gd name="connsiteX3" fmla="*/ 2723745 w 4125123"/>
              <a:gd name="connsiteY3" fmla="*/ 48674 h 561171"/>
            </a:gdLst>
            <a:ahLst/>
            <a:cxnLst>
              <a:cxn ang="0">
                <a:pos x="connsiteX0" y="connsiteY0"/>
              </a:cxn>
              <a:cxn ang="0">
                <a:pos x="connsiteX1" y="connsiteY1"/>
              </a:cxn>
              <a:cxn ang="0">
                <a:pos x="connsiteX2" y="connsiteY2"/>
              </a:cxn>
              <a:cxn ang="0">
                <a:pos x="connsiteX3" y="connsiteY3"/>
              </a:cxn>
            </a:cxnLst>
            <a:rect l="l" t="t" r="r" b="b"/>
            <a:pathLst>
              <a:path w="4125123" h="561171">
                <a:moveTo>
                  <a:pt x="0" y="291866"/>
                </a:moveTo>
                <a:cubicBezTo>
                  <a:pt x="1774487" y="443455"/>
                  <a:pt x="3548974" y="595045"/>
                  <a:pt x="4027251" y="554513"/>
                </a:cubicBezTo>
                <a:cubicBezTo>
                  <a:pt x="4505528" y="513981"/>
                  <a:pt x="3086911" y="132980"/>
                  <a:pt x="2869660" y="48674"/>
                </a:cubicBezTo>
                <a:cubicBezTo>
                  <a:pt x="2652409" y="-35632"/>
                  <a:pt x="2688077" y="6521"/>
                  <a:pt x="2723745" y="48674"/>
                </a:cubicBezTo>
              </a:path>
            </a:pathLst>
          </a:cu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3641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626080"/>
            <a:ext cx="10363200" cy="1470025"/>
          </a:xfrm>
        </p:spPr>
        <p:txBody>
          <a:bodyPr/>
          <a:lstStyle/>
          <a:p>
            <a:r>
              <a:rPr lang="en-US" dirty="0">
                <a:latin typeface="Baoli SC" panose="02010600040101010101" pitchFamily="2" charset="-122"/>
                <a:ea typeface="Baoli SC" panose="02010600040101010101" pitchFamily="2" charset="-122"/>
              </a:rPr>
              <a:t>计算机伦理</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16</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787940" y="3429000"/>
            <a:ext cx="10561833" cy="830997"/>
          </a:xfrm>
          <a:prstGeom prst="rect">
            <a:avLst/>
          </a:prstGeom>
          <a:solidFill>
            <a:srgbClr val="FFFF00"/>
          </a:solidFill>
        </p:spPr>
        <p:txBody>
          <a:bodyPr wrap="square" rtlCol="0">
            <a:spAutoFit/>
          </a:bodyPr>
          <a:lstStyle/>
          <a:p>
            <a:pPr algn="ctr"/>
            <a:r>
              <a:rPr kumimoji="1" lang="en-US" altLang="zh-CN" sz="4800" dirty="0">
                <a:latin typeface="Goudy Old Style" panose="02020502050305020303" pitchFamily="18" charset="0"/>
              </a:rPr>
              <a:t>Several</a:t>
            </a:r>
            <a:r>
              <a:rPr kumimoji="1" lang="zh-CN" altLang="en-US" sz="4800" dirty="0">
                <a:latin typeface="Goudy Old Style" panose="02020502050305020303" pitchFamily="18" charset="0"/>
              </a:rPr>
              <a:t> </a:t>
            </a:r>
            <a:r>
              <a:rPr kumimoji="1" lang="en-US" altLang="zh-CN" sz="4800" dirty="0">
                <a:latin typeface="Goudy Old Style" panose="02020502050305020303" pitchFamily="18" charset="0"/>
              </a:rPr>
              <a:t>typical</a:t>
            </a:r>
            <a:r>
              <a:rPr kumimoji="1" lang="zh-CN" altLang="en-US" sz="4800" dirty="0">
                <a:latin typeface="Goudy Old Style" panose="02020502050305020303" pitchFamily="18" charset="0"/>
              </a:rPr>
              <a:t> </a:t>
            </a:r>
            <a:r>
              <a:rPr kumimoji="1" lang="en-US" altLang="zh-CN" sz="4800" dirty="0">
                <a:latin typeface="Goudy Old Style" panose="02020502050305020303" pitchFamily="18" charset="0"/>
              </a:rPr>
              <a:t>topics</a:t>
            </a:r>
            <a:r>
              <a:rPr kumimoji="1" lang="zh-CN" altLang="en-US" sz="4800" dirty="0">
                <a:latin typeface="Goudy Old Style" panose="02020502050305020303" pitchFamily="18" charset="0"/>
              </a:rPr>
              <a:t> </a:t>
            </a:r>
            <a:r>
              <a:rPr kumimoji="1" lang="en-US" altLang="zh-CN" sz="4800" dirty="0">
                <a:latin typeface="Goudy Old Style" panose="02020502050305020303" pitchFamily="18" charset="0"/>
              </a:rPr>
              <a:t>with</a:t>
            </a:r>
            <a:r>
              <a:rPr kumimoji="1" lang="zh-CN" altLang="en-US" sz="4800" dirty="0">
                <a:latin typeface="Goudy Old Style" panose="02020502050305020303" pitchFamily="18" charset="0"/>
              </a:rPr>
              <a:t> </a:t>
            </a:r>
            <a:r>
              <a:rPr kumimoji="1" lang="en-US" altLang="zh-CN" sz="4800" dirty="0">
                <a:latin typeface="Goudy Old Style" panose="02020502050305020303" pitchFamily="18" charset="0"/>
              </a:rPr>
              <a:t>cases</a:t>
            </a:r>
            <a:endParaRPr kumimoji="1" lang="zh-CN" altLang="en-US" sz="4800" dirty="0">
              <a:latin typeface="Goudy Old Style" panose="02020502050305020303" pitchFamily="18" charset="0"/>
            </a:endParaRPr>
          </a:p>
        </p:txBody>
      </p:sp>
      <p:sp>
        <p:nvSpPr>
          <p:cNvPr id="6" name="文本框 5">
            <a:extLst>
              <a:ext uri="{FF2B5EF4-FFF2-40B4-BE49-F238E27FC236}">
                <a16:creationId xmlns:a16="http://schemas.microsoft.com/office/drawing/2014/main" id="{4C90A04B-0996-E73C-49FC-E63F16A738AE}"/>
              </a:ext>
            </a:extLst>
          </p:cNvPr>
          <p:cNvSpPr txBox="1"/>
          <p:nvPr/>
        </p:nvSpPr>
        <p:spPr>
          <a:xfrm>
            <a:off x="3997686" y="4331282"/>
            <a:ext cx="3943708" cy="523220"/>
          </a:xfrm>
          <a:prstGeom prst="rect">
            <a:avLst/>
          </a:prstGeom>
          <a:noFill/>
        </p:spPr>
        <p:txBody>
          <a:bodyPr wrap="none" rtlCol="0">
            <a:spAutoFit/>
          </a:bodyPr>
          <a:lstStyle/>
          <a:p>
            <a:r>
              <a:rPr kumimoji="1" lang="zh-CN" altLang="en-US" sz="2800" dirty="0"/>
              <a:t>李俊杰博士 </a:t>
            </a:r>
            <a:r>
              <a:rPr kumimoji="1" lang="en-US" altLang="zh-CN" sz="2800" dirty="0"/>
              <a:t>Mark</a:t>
            </a:r>
            <a:r>
              <a:rPr kumimoji="1" lang="zh-CN" altLang="en-US" sz="2800" dirty="0"/>
              <a:t> </a:t>
            </a:r>
            <a:r>
              <a:rPr kumimoji="1" lang="en-US" altLang="zh-CN" sz="2800" dirty="0"/>
              <a:t>Li</a:t>
            </a:r>
            <a:r>
              <a:rPr kumimoji="1" lang="zh-CN" altLang="en-US" sz="2800" dirty="0"/>
              <a:t> 提供</a:t>
            </a:r>
          </a:p>
        </p:txBody>
      </p:sp>
    </p:spTree>
    <p:extLst>
      <p:ext uri="{BB962C8B-B14F-4D97-AF65-F5344CB8AC3E}">
        <p14:creationId xmlns:p14="http://schemas.microsoft.com/office/powerpoint/2010/main" val="426257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51FF-A5C6-1040-8080-2A66F56A65EF}"/>
              </a:ext>
            </a:extLst>
          </p:cNvPr>
          <p:cNvSpPr>
            <a:spLocks noGrp="1"/>
          </p:cNvSpPr>
          <p:nvPr>
            <p:ph type="title"/>
          </p:nvPr>
        </p:nvSpPr>
        <p:spPr/>
        <p:txBody>
          <a:bodyPr/>
          <a:lstStyle/>
          <a:p>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5D477FEA-9844-3344-8D67-F29C477F5CA1}"/>
              </a:ext>
            </a:extLst>
          </p:cNvPr>
          <p:cNvGraphicFramePr>
            <a:graphicFrameLocks noGrp="1"/>
          </p:cNvGraphicFramePr>
          <p:nvPr>
            <p:ph idx="1"/>
          </p:nvPr>
        </p:nvGraphicFramePr>
        <p:xfrm>
          <a:off x="686668" y="1599874"/>
          <a:ext cx="10818665" cy="452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C147BE-F432-F845-B489-8893AD38124E}"/>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083986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BF38-19DC-1741-891C-75D17CCEE1F3}"/>
              </a:ext>
            </a:extLst>
          </p:cNvPr>
          <p:cNvSpPr>
            <a:spLocks noGrp="1"/>
          </p:cNvSpPr>
          <p:nvPr>
            <p:ph type="title"/>
          </p:nvPr>
        </p:nvSpPr>
        <p:spPr>
          <a:xfrm>
            <a:off x="686181" y="72756"/>
            <a:ext cx="10819642" cy="1142999"/>
          </a:xfrm>
        </p:spPr>
        <p:txBody>
          <a:bodyPr>
            <a:noAutofit/>
          </a:bodyPr>
          <a:lstStyle/>
          <a:p>
            <a:r>
              <a:rPr lang="en-US" sz="4097" dirty="0" err="1">
                <a:solidFill>
                  <a:schemeClr val="bg1"/>
                </a:solidFill>
              </a:rPr>
              <a:t>汉谟拉比法典</a:t>
            </a:r>
            <a:br>
              <a:rPr lang="en-US" sz="4097" dirty="0">
                <a:solidFill>
                  <a:schemeClr val="bg1"/>
                </a:solidFill>
              </a:rPr>
            </a:br>
            <a:r>
              <a:rPr lang="en-US" sz="4097" dirty="0">
                <a:solidFill>
                  <a:schemeClr val="bg1"/>
                </a:solidFill>
              </a:rPr>
              <a:t>(</a:t>
            </a:r>
            <a:r>
              <a:rPr lang="en-HK" sz="4097" dirty="0">
                <a:solidFill>
                  <a:schemeClr val="bg1"/>
                </a:solidFill>
              </a:rPr>
              <a:t>The Code of Hammurabi</a:t>
            </a:r>
            <a:r>
              <a:rPr lang="en-US" altLang="zh-CN" sz="4097" dirty="0">
                <a:solidFill>
                  <a:schemeClr val="bg1"/>
                </a:solidFill>
              </a:rPr>
              <a:t>)</a:t>
            </a:r>
            <a:endParaRPr lang="en-US" sz="4097" dirty="0">
              <a:solidFill>
                <a:schemeClr val="bg1"/>
              </a:solidFill>
            </a:endParaRPr>
          </a:p>
        </p:txBody>
      </p:sp>
      <p:sp>
        <p:nvSpPr>
          <p:cNvPr id="5" name="Content Placeholder 4">
            <a:extLst>
              <a:ext uri="{FF2B5EF4-FFF2-40B4-BE49-F238E27FC236}">
                <a16:creationId xmlns:a16="http://schemas.microsoft.com/office/drawing/2014/main" id="{ECCD2B03-A6EF-EF4F-A4FC-3FEEB1E82F5B}"/>
              </a:ext>
            </a:extLst>
          </p:cNvPr>
          <p:cNvSpPr>
            <a:spLocks noGrp="1"/>
          </p:cNvSpPr>
          <p:nvPr>
            <p:ph sz="half" idx="1"/>
          </p:nvPr>
        </p:nvSpPr>
        <p:spPr>
          <a:xfrm>
            <a:off x="686180" y="1600200"/>
            <a:ext cx="7769798" cy="4525963"/>
          </a:xfrm>
        </p:spPr>
        <p:txBody>
          <a:bodyPr>
            <a:normAutofit fontScale="92500" lnSpcReduction="10000"/>
          </a:bodyPr>
          <a:lstStyle/>
          <a:p>
            <a:r>
              <a:rPr lang="zh-CN" altLang="en-US" dirty="0"/>
              <a:t>公元前</a:t>
            </a:r>
            <a:r>
              <a:rPr lang="en-US" altLang="zh-CN" dirty="0"/>
              <a:t>1776</a:t>
            </a:r>
            <a:r>
              <a:rPr lang="zh-CN" altLang="en-US" dirty="0"/>
              <a:t>年颁布的法律汇编</a:t>
            </a:r>
            <a:endParaRPr lang="en-US" altLang="zh-CN" dirty="0"/>
          </a:p>
          <a:p>
            <a:r>
              <a:rPr lang="zh-CN" altLang="en-US" dirty="0"/>
              <a:t>世界上现存的第一部比较完备的成文法典</a:t>
            </a:r>
            <a:endParaRPr lang="en-US" altLang="zh-CN" dirty="0"/>
          </a:p>
          <a:p>
            <a:r>
              <a:rPr lang="zh-CN" altLang="en-US" dirty="0"/>
              <a:t>正文包括</a:t>
            </a:r>
            <a:r>
              <a:rPr lang="en-US" altLang="zh-CN" dirty="0"/>
              <a:t>282</a:t>
            </a:r>
            <a:r>
              <a:rPr lang="zh-CN" altLang="en-US" dirty="0"/>
              <a:t>条法律</a:t>
            </a:r>
            <a:endParaRPr lang="en-US" altLang="zh-CN" dirty="0"/>
          </a:p>
          <a:p>
            <a:pPr lvl="1"/>
            <a:r>
              <a:rPr lang="zh-CN" altLang="en-US" dirty="0"/>
              <a:t>刑事</a:t>
            </a:r>
            <a:endParaRPr lang="en-US" altLang="zh-CN" dirty="0"/>
          </a:p>
          <a:p>
            <a:pPr lvl="1"/>
            <a:r>
              <a:rPr lang="zh-CN" altLang="en-US" dirty="0"/>
              <a:t>民事</a:t>
            </a:r>
            <a:endParaRPr lang="en-US" altLang="zh-CN" dirty="0"/>
          </a:p>
          <a:p>
            <a:pPr lvl="1"/>
            <a:r>
              <a:rPr lang="zh-CN" altLang="en-US" dirty="0"/>
              <a:t>贸易</a:t>
            </a:r>
            <a:endParaRPr lang="en-US" altLang="zh-CN" dirty="0"/>
          </a:p>
          <a:p>
            <a:pPr lvl="1"/>
            <a:r>
              <a:rPr lang="zh-CN" altLang="en-US" dirty="0"/>
              <a:t>婚姻</a:t>
            </a:r>
            <a:endParaRPr lang="en-US" altLang="zh-CN" dirty="0"/>
          </a:p>
          <a:p>
            <a:pPr lvl="1"/>
            <a:r>
              <a:rPr lang="zh-CN" altLang="en-US" dirty="0"/>
              <a:t>继承</a:t>
            </a:r>
            <a:endParaRPr lang="en-US" altLang="zh-CN" dirty="0"/>
          </a:p>
          <a:p>
            <a:pPr lvl="1"/>
            <a:r>
              <a:rPr lang="zh-CN" altLang="en-US" dirty="0"/>
              <a:t>审判</a:t>
            </a:r>
            <a:endParaRPr lang="en-US" dirty="0"/>
          </a:p>
        </p:txBody>
      </p:sp>
      <p:sp>
        <p:nvSpPr>
          <p:cNvPr id="4" name="Slide Number Placeholder 3">
            <a:extLst>
              <a:ext uri="{FF2B5EF4-FFF2-40B4-BE49-F238E27FC236}">
                <a16:creationId xmlns:a16="http://schemas.microsoft.com/office/drawing/2014/main" id="{6ED884BC-F520-4249-B90B-B31CFC6B7A47}"/>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18</a:t>
            </a:fld>
            <a:endParaRPr lang="zh-CN" altLang="en-US">
              <a:solidFill>
                <a:prstClr val="black">
                  <a:tint val="75000"/>
                </a:prstClr>
              </a:solidFill>
              <a:latin typeface="Calibri"/>
              <a:ea typeface="宋体" panose="02010600030101010101" pitchFamily="2" charset="-122"/>
            </a:endParaRPr>
          </a:p>
        </p:txBody>
      </p:sp>
      <p:pic>
        <p:nvPicPr>
          <p:cNvPr id="1026" name="Picture 2" descr="卢浮宫内的汉谟拉比法典">
            <a:extLst>
              <a:ext uri="{FF2B5EF4-FFF2-40B4-BE49-F238E27FC236}">
                <a16:creationId xmlns:a16="http://schemas.microsoft.com/office/drawing/2014/main" id="{7B3E9969-533A-BC4C-8999-4321D0B6578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644255" y="1600200"/>
            <a:ext cx="2861565" cy="3798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F9FC76-62A1-6040-B81F-7C7B12101441}"/>
              </a:ext>
            </a:extLst>
          </p:cNvPr>
          <p:cNvSpPr/>
          <p:nvPr/>
        </p:nvSpPr>
        <p:spPr>
          <a:xfrm>
            <a:off x="8278908" y="5530546"/>
            <a:ext cx="3076483" cy="407484"/>
          </a:xfrm>
          <a:prstGeom prst="rect">
            <a:avLst/>
          </a:prstGeom>
        </p:spPr>
        <p:txBody>
          <a:bodyPr wrap="none">
            <a:spAutoFit/>
          </a:bodyPr>
          <a:lstStyle/>
          <a:p>
            <a:pPr defTabSz="1078694"/>
            <a:r>
              <a:rPr lang="zh-CN" altLang="en-US" sz="2048" dirty="0">
                <a:solidFill>
                  <a:srgbClr val="555555"/>
                </a:solidFill>
                <a:latin typeface="Microsoft YaHei" panose="020B0503020204020204" pitchFamily="34" charset="-122"/>
                <a:ea typeface="Microsoft YaHei" panose="020B0503020204020204" pitchFamily="34" charset="-122"/>
              </a:rPr>
              <a:t>卢浮宫内的汉谟拉比法典</a:t>
            </a:r>
            <a:endParaRPr lang="en-US" sz="2048" dirty="0">
              <a:solidFill>
                <a:prstClr val="black"/>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5814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BF38-19DC-1741-891C-75D17CCEE1F3}"/>
              </a:ext>
            </a:extLst>
          </p:cNvPr>
          <p:cNvSpPr>
            <a:spLocks noGrp="1"/>
          </p:cNvSpPr>
          <p:nvPr>
            <p:ph type="title"/>
          </p:nvPr>
        </p:nvSpPr>
        <p:spPr>
          <a:xfrm>
            <a:off x="686181" y="72756"/>
            <a:ext cx="10819642" cy="1142999"/>
          </a:xfrm>
        </p:spPr>
        <p:txBody>
          <a:bodyPr>
            <a:noAutofit/>
          </a:bodyPr>
          <a:lstStyle/>
          <a:p>
            <a:r>
              <a:rPr lang="en-US" sz="4097" dirty="0" err="1">
                <a:solidFill>
                  <a:schemeClr val="bg1"/>
                </a:solidFill>
              </a:rPr>
              <a:t>汉谟拉比法典</a:t>
            </a:r>
            <a:br>
              <a:rPr lang="en-US" sz="4097" dirty="0">
                <a:solidFill>
                  <a:schemeClr val="bg1"/>
                </a:solidFill>
              </a:rPr>
            </a:br>
            <a:r>
              <a:rPr lang="en-US" sz="4097" dirty="0">
                <a:solidFill>
                  <a:schemeClr val="bg1"/>
                </a:solidFill>
              </a:rPr>
              <a:t>(</a:t>
            </a:r>
            <a:r>
              <a:rPr lang="en-HK" sz="4097" dirty="0">
                <a:solidFill>
                  <a:schemeClr val="bg1"/>
                </a:solidFill>
              </a:rPr>
              <a:t>The Code of Hammurabi</a:t>
            </a:r>
            <a:r>
              <a:rPr lang="en-US" altLang="zh-CN" sz="4097" dirty="0">
                <a:solidFill>
                  <a:schemeClr val="bg1"/>
                </a:solidFill>
              </a:rPr>
              <a:t>)</a:t>
            </a:r>
            <a:endParaRPr lang="en-US" sz="4097" dirty="0">
              <a:solidFill>
                <a:schemeClr val="bg1"/>
              </a:solidFill>
            </a:endParaRPr>
          </a:p>
        </p:txBody>
      </p:sp>
      <p:sp>
        <p:nvSpPr>
          <p:cNvPr id="5" name="Content Placeholder 4">
            <a:extLst>
              <a:ext uri="{FF2B5EF4-FFF2-40B4-BE49-F238E27FC236}">
                <a16:creationId xmlns:a16="http://schemas.microsoft.com/office/drawing/2014/main" id="{ECCD2B03-A6EF-EF4F-A4FC-3FEEB1E82F5B}"/>
              </a:ext>
            </a:extLst>
          </p:cNvPr>
          <p:cNvSpPr>
            <a:spLocks noGrp="1"/>
          </p:cNvSpPr>
          <p:nvPr>
            <p:ph sz="half" idx="1"/>
          </p:nvPr>
        </p:nvSpPr>
        <p:spPr>
          <a:xfrm>
            <a:off x="686180" y="1600200"/>
            <a:ext cx="7769798" cy="4525963"/>
          </a:xfrm>
        </p:spPr>
        <p:txBody>
          <a:bodyPr>
            <a:normAutofit/>
          </a:bodyPr>
          <a:lstStyle/>
          <a:p>
            <a:pPr marL="702396" indent="-702396">
              <a:buFont typeface="+mj-lt"/>
              <a:buAutoNum type="arabicPeriod" startAt="229"/>
            </a:pPr>
            <a:r>
              <a:rPr lang="en-US" dirty="0"/>
              <a:t>If a builder build a house for some one, and does not construct it properly, and the houses which he built fall in and kill its owner, then that builder shall be put to death.</a:t>
            </a:r>
          </a:p>
        </p:txBody>
      </p:sp>
      <p:sp>
        <p:nvSpPr>
          <p:cNvPr id="4" name="Slide Number Placeholder 3">
            <a:extLst>
              <a:ext uri="{FF2B5EF4-FFF2-40B4-BE49-F238E27FC236}">
                <a16:creationId xmlns:a16="http://schemas.microsoft.com/office/drawing/2014/main" id="{6ED884BC-F520-4249-B90B-B31CFC6B7A47}"/>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19</a:t>
            </a:fld>
            <a:endParaRPr lang="zh-CN" altLang="en-US">
              <a:solidFill>
                <a:prstClr val="black">
                  <a:tint val="75000"/>
                </a:prstClr>
              </a:solidFill>
              <a:latin typeface="Calibri"/>
              <a:ea typeface="宋体" panose="02010600030101010101" pitchFamily="2" charset="-122"/>
            </a:endParaRPr>
          </a:p>
        </p:txBody>
      </p:sp>
      <p:pic>
        <p:nvPicPr>
          <p:cNvPr id="1026" name="Picture 2" descr="卢浮宫内的汉谟拉比法典">
            <a:extLst>
              <a:ext uri="{FF2B5EF4-FFF2-40B4-BE49-F238E27FC236}">
                <a16:creationId xmlns:a16="http://schemas.microsoft.com/office/drawing/2014/main" id="{7B3E9969-533A-BC4C-8999-4321D0B6578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644255" y="1600200"/>
            <a:ext cx="2861565" cy="3798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F9FC76-62A1-6040-B81F-7C7B12101441}"/>
              </a:ext>
            </a:extLst>
          </p:cNvPr>
          <p:cNvSpPr/>
          <p:nvPr/>
        </p:nvSpPr>
        <p:spPr>
          <a:xfrm>
            <a:off x="8278908" y="5530546"/>
            <a:ext cx="3076483" cy="407484"/>
          </a:xfrm>
          <a:prstGeom prst="rect">
            <a:avLst/>
          </a:prstGeom>
        </p:spPr>
        <p:txBody>
          <a:bodyPr wrap="none">
            <a:spAutoFit/>
          </a:bodyPr>
          <a:lstStyle/>
          <a:p>
            <a:pPr defTabSz="1078694"/>
            <a:r>
              <a:rPr lang="zh-CN" altLang="en-US" sz="2048" dirty="0">
                <a:solidFill>
                  <a:srgbClr val="555555"/>
                </a:solidFill>
                <a:latin typeface="Microsoft YaHei" panose="020B0503020204020204" pitchFamily="34" charset="-122"/>
                <a:ea typeface="Microsoft YaHei" panose="020B0503020204020204" pitchFamily="34" charset="-122"/>
              </a:rPr>
              <a:t>卢浮宫内的汉谟拉比法典</a:t>
            </a:r>
            <a:endParaRPr lang="en-US" sz="2048" dirty="0">
              <a:solidFill>
                <a:prstClr val="black"/>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08C2BBA3-CA39-EC4F-A34A-5ACAB5E95CDA}"/>
              </a:ext>
            </a:extLst>
          </p:cNvPr>
          <p:cNvSpPr txBox="1"/>
          <p:nvPr/>
        </p:nvSpPr>
        <p:spPr>
          <a:xfrm>
            <a:off x="686180" y="4166494"/>
            <a:ext cx="7619681" cy="1605248"/>
          </a:xfrm>
          <a:prstGeom prst="rect">
            <a:avLst/>
          </a:prstGeom>
          <a:noFill/>
        </p:spPr>
        <p:txBody>
          <a:bodyPr wrap="square" rtlCol="0">
            <a:spAutoFit/>
          </a:bodyPr>
          <a:lstStyle/>
          <a:p>
            <a:pPr algn="just" defTabSz="1078694"/>
            <a:r>
              <a:rPr lang="zh-CN" altLang="en-US" sz="3277" b="1" dirty="0">
                <a:solidFill>
                  <a:srgbClr val="C00000"/>
                </a:solidFill>
                <a:latin typeface="Calibri"/>
                <a:ea typeface="宋体" panose="02010600030101010101" pitchFamily="2" charset="-122"/>
              </a:rPr>
              <a:t>第二二九条　</a:t>
            </a:r>
            <a:r>
              <a:rPr lang="zh-CN" altLang="en-US" sz="3277" dirty="0">
                <a:solidFill>
                  <a:srgbClr val="C00000"/>
                </a:solidFill>
                <a:latin typeface="Calibri"/>
                <a:ea typeface="宋体" panose="02010600030101010101" pitchFamily="2" charset="-122"/>
              </a:rPr>
              <a:t>倘建筑师为自己民建屋而工程不固</a:t>
            </a:r>
            <a:r>
              <a:rPr lang="en-US" sz="3277" dirty="0">
                <a:solidFill>
                  <a:srgbClr val="C00000"/>
                </a:solidFill>
                <a:latin typeface="Calibri"/>
              </a:rPr>
              <a:t>,</a:t>
            </a:r>
            <a:r>
              <a:rPr lang="zh-CN" altLang="en-US" sz="3277" dirty="0">
                <a:solidFill>
                  <a:srgbClr val="C00000"/>
                </a:solidFill>
                <a:latin typeface="Calibri"/>
                <a:ea typeface="宋体" panose="02010600030101010101" pitchFamily="2" charset="-122"/>
              </a:rPr>
              <a:t>结果其所建房屋倒毁</a:t>
            </a:r>
            <a:r>
              <a:rPr lang="en-US" sz="3277" dirty="0">
                <a:solidFill>
                  <a:srgbClr val="C00000"/>
                </a:solidFill>
                <a:latin typeface="Calibri"/>
              </a:rPr>
              <a:t>,</a:t>
            </a:r>
            <a:r>
              <a:rPr lang="zh-CN" altLang="en-US" sz="3277" dirty="0">
                <a:solidFill>
                  <a:srgbClr val="C00000"/>
                </a:solidFill>
                <a:latin typeface="Calibri"/>
                <a:ea typeface="宋体" panose="02010600030101010101" pitchFamily="2" charset="-122"/>
              </a:rPr>
              <a:t>房主因而致死</a:t>
            </a:r>
            <a:r>
              <a:rPr lang="en-US" sz="3277" dirty="0">
                <a:solidFill>
                  <a:srgbClr val="C00000"/>
                </a:solidFill>
                <a:latin typeface="Calibri"/>
              </a:rPr>
              <a:t>,</a:t>
            </a:r>
            <a:r>
              <a:rPr lang="zh-CN" altLang="en-US" sz="3277" dirty="0">
                <a:solidFill>
                  <a:srgbClr val="C00000"/>
                </a:solidFill>
                <a:latin typeface="Calibri"/>
                <a:ea typeface="宋体" panose="02010600030101010101" pitchFamily="2" charset="-122"/>
              </a:rPr>
              <a:t>则此建筑师应处死</a:t>
            </a:r>
            <a:r>
              <a:rPr lang="en-US" sz="3277" dirty="0">
                <a:solidFill>
                  <a:srgbClr val="C00000"/>
                </a:solidFill>
                <a:latin typeface="Calibri"/>
              </a:rPr>
              <a:t>.</a:t>
            </a:r>
            <a:endParaRPr lang="en-HK" sz="3277" dirty="0">
              <a:solidFill>
                <a:srgbClr val="C00000"/>
              </a:solidFill>
              <a:latin typeface="Calibri"/>
            </a:endParaRPr>
          </a:p>
        </p:txBody>
      </p:sp>
    </p:spTree>
    <p:extLst>
      <p:ext uri="{BB962C8B-B14F-4D97-AF65-F5344CB8AC3E}">
        <p14:creationId xmlns:p14="http://schemas.microsoft.com/office/powerpoint/2010/main" val="371375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Rectangle 5"/>
          <p:cNvSpPr>
            <a:spLocks noChangeArrowheads="1"/>
          </p:cNvSpPr>
          <p:nvPr/>
        </p:nvSpPr>
        <p:spPr bwMode="auto">
          <a:xfrm>
            <a:off x="5165484" y="504097"/>
            <a:ext cx="2743059" cy="603691"/>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defTabSz="1078694">
              <a:defRPr/>
            </a:pPr>
            <a:r>
              <a:rPr lang="zh-CN" altLang="en-US" sz="3323" dirty="0">
                <a:solidFill>
                  <a:prstClr val="white"/>
                </a:solidFill>
                <a:latin typeface="黑体" pitchFamily="2" charset="-122"/>
                <a:ea typeface="黑体" pitchFamily="2" charset="-122"/>
                <a:cs typeface="微软雅黑" pitchFamily="34" charset="-122"/>
              </a:rPr>
              <a:t>授课教师简介</a:t>
            </a:r>
          </a:p>
        </p:txBody>
      </p:sp>
      <p:sp>
        <p:nvSpPr>
          <p:cNvPr id="12" name="文本占位符 3">
            <a:extLst>
              <a:ext uri="{FF2B5EF4-FFF2-40B4-BE49-F238E27FC236}">
                <a16:creationId xmlns:a16="http://schemas.microsoft.com/office/drawing/2014/main" id="{85D04FB1-2BFA-464B-BA62-D6DE0138151C}"/>
              </a:ext>
            </a:extLst>
          </p:cNvPr>
          <p:cNvSpPr txBox="1">
            <a:spLocks/>
          </p:cNvSpPr>
          <p:nvPr/>
        </p:nvSpPr>
        <p:spPr>
          <a:xfrm>
            <a:off x="814374" y="4321142"/>
            <a:ext cx="2912032" cy="79863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73057"/>
            <a:r>
              <a:rPr lang="zh-CN" altLang="en-US" sz="3277" b="1" dirty="0">
                <a:solidFill>
                  <a:prstClr val="black"/>
                </a:solidFill>
                <a:latin typeface="宋体" panose="02010600030101010101" pitchFamily="2" charset="-122"/>
                <a:ea typeface="宋体" panose="02010600030101010101" pitchFamily="2" charset="-122"/>
              </a:rPr>
              <a:t>王熙照 </a:t>
            </a:r>
            <a:endParaRPr lang="en-US" altLang="zh-CN" sz="3277" b="1" dirty="0">
              <a:solidFill>
                <a:prstClr val="black"/>
              </a:solidFill>
              <a:latin typeface="宋体" panose="02010600030101010101" pitchFamily="2" charset="-122"/>
              <a:ea typeface="宋体" panose="02010600030101010101" pitchFamily="2" charset="-122"/>
            </a:endParaRPr>
          </a:p>
        </p:txBody>
      </p:sp>
      <p:sp>
        <p:nvSpPr>
          <p:cNvPr id="13" name="内容占位符 4">
            <a:extLst>
              <a:ext uri="{FF2B5EF4-FFF2-40B4-BE49-F238E27FC236}">
                <a16:creationId xmlns:a16="http://schemas.microsoft.com/office/drawing/2014/main" id="{956262AA-0893-0C4E-BCBC-B4050D4CB1F7}"/>
              </a:ext>
            </a:extLst>
          </p:cNvPr>
          <p:cNvSpPr txBox="1">
            <a:spLocks/>
          </p:cNvSpPr>
          <p:nvPr/>
        </p:nvSpPr>
        <p:spPr>
          <a:xfrm>
            <a:off x="4784435" y="1434933"/>
            <a:ext cx="4595446" cy="2057399"/>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73057">
              <a:buClr>
                <a:srgbClr val="C00000"/>
              </a:buClr>
            </a:pPr>
            <a:endParaRPr lang="en-US" altLang="zh-CN" sz="1846" dirty="0">
              <a:solidFill>
                <a:prstClr val="black"/>
              </a:solidFill>
              <a:latin typeface="宋体" panose="02010600030101010101" pitchFamily="2" charset="-122"/>
              <a:ea typeface="宋体" panose="02010600030101010101" pitchFamily="2" charset="-122"/>
            </a:endParaRPr>
          </a:p>
        </p:txBody>
      </p:sp>
      <p:sp>
        <p:nvSpPr>
          <p:cNvPr id="14" name="内容占位符 5">
            <a:extLst>
              <a:ext uri="{FF2B5EF4-FFF2-40B4-BE49-F238E27FC236}">
                <a16:creationId xmlns:a16="http://schemas.microsoft.com/office/drawing/2014/main" id="{2F26D22D-9E70-C046-B628-BD663E6E346F}"/>
              </a:ext>
            </a:extLst>
          </p:cNvPr>
          <p:cNvSpPr txBox="1">
            <a:spLocks/>
          </p:cNvSpPr>
          <p:nvPr/>
        </p:nvSpPr>
        <p:spPr>
          <a:xfrm>
            <a:off x="4917373" y="5402351"/>
            <a:ext cx="4652597" cy="413983"/>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73057">
              <a:buClr>
                <a:srgbClr val="C00000"/>
              </a:buClr>
              <a:buFont typeface="Wingdings" pitchFamily="2" charset="2"/>
              <a:buChar char="n"/>
            </a:pPr>
            <a:endParaRPr lang="en-US" altLang="zh-CN" sz="2214" dirty="0">
              <a:solidFill>
                <a:prstClr val="black"/>
              </a:solidFill>
              <a:latin typeface="宋体" panose="02010600030101010101" pitchFamily="2" charset="-122"/>
              <a:ea typeface="宋体" panose="02010600030101010101" pitchFamily="2" charset="-122"/>
            </a:endParaRPr>
          </a:p>
        </p:txBody>
      </p:sp>
      <p:sp>
        <p:nvSpPr>
          <p:cNvPr id="18" name="TextBox 17">
            <a:extLst>
              <a:ext uri="{FF2B5EF4-FFF2-40B4-BE49-F238E27FC236}">
                <a16:creationId xmlns:a16="http://schemas.microsoft.com/office/drawing/2014/main" id="{02470A70-CA18-DF46-A6A1-808BF86C3733}"/>
              </a:ext>
            </a:extLst>
          </p:cNvPr>
          <p:cNvSpPr txBox="1"/>
          <p:nvPr/>
        </p:nvSpPr>
        <p:spPr>
          <a:xfrm>
            <a:off x="1194868" y="5015205"/>
            <a:ext cx="2511072" cy="594137"/>
          </a:xfrm>
          <a:prstGeom prst="rect">
            <a:avLst/>
          </a:prstGeom>
          <a:noFill/>
        </p:spPr>
        <p:txBody>
          <a:bodyPr wrap="none" rtlCol="0">
            <a:spAutoFit/>
          </a:bodyPr>
          <a:lstStyle/>
          <a:p>
            <a:pPr algn="ctr" defTabSz="1078694"/>
            <a:r>
              <a:rPr lang="en-US" altLang="zh-CN" sz="1661" dirty="0">
                <a:solidFill>
                  <a:prstClr val="black"/>
                </a:solidFill>
                <a:latin typeface="+mj-lt"/>
                <a:ea typeface="宋体" panose="02010600030101010101" pitchFamily="2" charset="-122"/>
              </a:rPr>
              <a:t>Email: </a:t>
            </a:r>
            <a:r>
              <a:rPr lang="en-US" altLang="zh-CN" sz="1661" dirty="0">
                <a:solidFill>
                  <a:prstClr val="black"/>
                </a:solidFill>
                <a:latin typeface="+mj-lt"/>
                <a:ea typeface="宋体" panose="02010600030101010101" pitchFamily="2" charset="-122"/>
                <a:hlinkClick r:id="rId2"/>
              </a:rPr>
              <a:t>xzwang@szu.edu.cn</a:t>
            </a:r>
            <a:endParaRPr lang="en-US" altLang="zh-CN" sz="1661" dirty="0">
              <a:solidFill>
                <a:prstClr val="black"/>
              </a:solidFill>
              <a:latin typeface="+mj-lt"/>
              <a:ea typeface="宋体" panose="02010600030101010101" pitchFamily="2" charset="-122"/>
            </a:endParaRPr>
          </a:p>
          <a:p>
            <a:pPr algn="ctr" defTabSz="1078694"/>
            <a:r>
              <a:rPr lang="en" altLang="zh-CN" sz="1600" i="0" dirty="0">
                <a:effectLst/>
                <a:latin typeface="+mj-lt"/>
                <a:hlinkClick r:id="rId3"/>
              </a:rPr>
              <a:t>http://www.hebmlc.org/en</a:t>
            </a:r>
            <a:endParaRPr lang="en-US" altLang="zh-CN" sz="1661" dirty="0">
              <a:solidFill>
                <a:prstClr val="black"/>
              </a:solidFill>
              <a:latin typeface="+mj-lt"/>
              <a:ea typeface="宋体" panose="02010600030101010101" pitchFamily="2" charset="-122"/>
            </a:endParaRPr>
          </a:p>
        </p:txBody>
      </p:sp>
      <p:pic>
        <p:nvPicPr>
          <p:cNvPr id="3" name="图片 2">
            <a:extLst>
              <a:ext uri="{FF2B5EF4-FFF2-40B4-BE49-F238E27FC236}">
                <a16:creationId xmlns:a16="http://schemas.microsoft.com/office/drawing/2014/main" id="{507CC5C7-CA51-56E4-6701-3E2EEBC90903}"/>
              </a:ext>
            </a:extLst>
          </p:cNvPr>
          <p:cNvPicPr>
            <a:picLocks noChangeAspect="1"/>
          </p:cNvPicPr>
          <p:nvPr/>
        </p:nvPicPr>
        <p:blipFill>
          <a:blip r:embed="rId4"/>
          <a:stretch>
            <a:fillRect/>
          </a:stretch>
        </p:blipFill>
        <p:spPr>
          <a:xfrm>
            <a:off x="1213921" y="1419027"/>
            <a:ext cx="2112939" cy="2902115"/>
          </a:xfrm>
          <a:prstGeom prst="rect">
            <a:avLst/>
          </a:prstGeom>
        </p:spPr>
      </p:pic>
      <p:sp>
        <p:nvSpPr>
          <p:cNvPr id="10" name="文本框 9">
            <a:extLst>
              <a:ext uri="{FF2B5EF4-FFF2-40B4-BE49-F238E27FC236}">
                <a16:creationId xmlns:a16="http://schemas.microsoft.com/office/drawing/2014/main" id="{34115DA1-D4F0-BCE0-7892-D3149EABAFF7}"/>
              </a:ext>
            </a:extLst>
          </p:cNvPr>
          <p:cNvSpPr txBox="1"/>
          <p:nvPr/>
        </p:nvSpPr>
        <p:spPr>
          <a:xfrm>
            <a:off x="3813206" y="1434933"/>
            <a:ext cx="7119566" cy="4247317"/>
          </a:xfrm>
          <a:prstGeom prst="rect">
            <a:avLst/>
          </a:prstGeom>
          <a:noFill/>
        </p:spPr>
        <p:txBody>
          <a:bodyPr wrap="square">
            <a:spAutoFit/>
          </a:bodyPr>
          <a:lstStyle/>
          <a:p>
            <a:pPr marL="285750" indent="-285750">
              <a:buFont typeface="Wingdings" pitchFamily="2" charset="2"/>
              <a:buChar char="ü"/>
            </a:pPr>
            <a:r>
              <a:rPr lang="zh-CN" altLang="en-US" dirty="0"/>
              <a:t>王熙照，博士，深圳大学教授，博士生导师，IEEE Fellow，Springer杂志Machine Learning and Cybernetics主编。中国人工智能学会（CAAI）常务理事、CAAI Fellow、CAAI知识工程专委会主任委员。深圳市海外高层次人才，曾获省部级自然科学一等奖和吴文俊人工智能自然科学一等奖。</a:t>
            </a:r>
            <a:endParaRPr lang="en-US" altLang="zh-CN" dirty="0"/>
          </a:p>
          <a:p>
            <a:endParaRPr lang="zh-CN" altLang="en-US" dirty="0"/>
          </a:p>
          <a:p>
            <a:pPr marL="285750" indent="-285750">
              <a:buFont typeface="Wingdings" pitchFamily="2" charset="2"/>
              <a:buChar char="ü"/>
            </a:pPr>
            <a:r>
              <a:rPr lang="zh-CN" altLang="en-US" dirty="0"/>
              <a:t>研究兴趣为不确定性感知的机器学习和大数据分析，著有《基于不确定性的决策树归纳》和《Learning with Uncertainty》等著作；连续7年入选Elsevier统计的中国高被引学者，2019和2020连续两年入选Clarivate统计的全球1%高被引科学家。</a:t>
            </a:r>
            <a:endParaRPr lang="en-US" altLang="zh-CN" dirty="0"/>
          </a:p>
          <a:p>
            <a:endParaRPr lang="en-US" altLang="zh-CN" dirty="0"/>
          </a:p>
          <a:p>
            <a:pPr marL="285750" indent="-285750">
              <a:buFont typeface="Wingdings" pitchFamily="2" charset="2"/>
              <a:buChar char="ü"/>
            </a:pPr>
            <a:r>
              <a:rPr lang="zh-CN" altLang="en-US" dirty="0"/>
              <a:t>具有</a:t>
            </a:r>
            <a:r>
              <a:rPr lang="en-US" altLang="zh-CN" dirty="0"/>
              <a:t>40</a:t>
            </a:r>
            <a:r>
              <a:rPr lang="zh-CN" altLang="en-US" dirty="0"/>
              <a:t>余年的本科、研究生、博士生的教学经历，主讲过人工智能、计算机科学技术、数学等学科</a:t>
            </a:r>
            <a:r>
              <a:rPr lang="en-US" altLang="zh-CN" dirty="0"/>
              <a:t>50</a:t>
            </a:r>
            <a:r>
              <a:rPr lang="zh-CN" altLang="en-US" dirty="0"/>
              <a:t>余门课程，其中数值逼近课程曾被评为省级精品课。编著有概率统计、数据库原理等教材，</a:t>
            </a:r>
            <a:r>
              <a:rPr lang="en-US" altLang="zh-CN" dirty="0"/>
              <a:t>2009</a:t>
            </a:r>
            <a:r>
              <a:rPr lang="zh-CN" altLang="en-US" dirty="0"/>
              <a:t>年由国家教育部和人事部评为全国模范教师。</a:t>
            </a:r>
            <a:endParaRPr lang="en-US" altLang="zh-CN" dirty="0"/>
          </a:p>
        </p:txBody>
      </p:sp>
    </p:spTree>
    <p:extLst>
      <p:ext uri="{BB962C8B-B14F-4D97-AF65-F5344CB8AC3E}">
        <p14:creationId xmlns:p14="http://schemas.microsoft.com/office/powerpoint/2010/main" val="2519863464"/>
      </p:ext>
    </p:extLst>
  </p:cSld>
  <p:clrMapOvr>
    <a:masterClrMapping/>
  </p:clrMapOvr>
  <p:transition advTm="4859">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BF38-19DC-1741-891C-75D17CCEE1F3}"/>
              </a:ext>
            </a:extLst>
          </p:cNvPr>
          <p:cNvSpPr>
            <a:spLocks noGrp="1"/>
          </p:cNvSpPr>
          <p:nvPr>
            <p:ph type="title"/>
          </p:nvPr>
        </p:nvSpPr>
        <p:spPr>
          <a:xfrm>
            <a:off x="686181" y="72756"/>
            <a:ext cx="10819642" cy="1142999"/>
          </a:xfrm>
        </p:spPr>
        <p:txBody>
          <a:bodyPr>
            <a:noAutofit/>
          </a:bodyPr>
          <a:lstStyle/>
          <a:p>
            <a:r>
              <a:rPr lang="en-US" sz="4097" dirty="0" err="1">
                <a:solidFill>
                  <a:schemeClr val="bg1"/>
                </a:solidFill>
              </a:rPr>
              <a:t>汉谟拉比法典</a:t>
            </a:r>
            <a:br>
              <a:rPr lang="en-US" sz="4097" dirty="0">
                <a:solidFill>
                  <a:schemeClr val="bg1"/>
                </a:solidFill>
              </a:rPr>
            </a:br>
            <a:r>
              <a:rPr lang="en-US" sz="4097" dirty="0">
                <a:solidFill>
                  <a:schemeClr val="bg1"/>
                </a:solidFill>
              </a:rPr>
              <a:t>(</a:t>
            </a:r>
            <a:r>
              <a:rPr lang="en-HK" sz="4097" dirty="0">
                <a:solidFill>
                  <a:schemeClr val="bg1"/>
                </a:solidFill>
              </a:rPr>
              <a:t>The Code of Hammurabi</a:t>
            </a:r>
            <a:r>
              <a:rPr lang="en-US" altLang="zh-CN" sz="4097" dirty="0">
                <a:solidFill>
                  <a:schemeClr val="bg1"/>
                </a:solidFill>
              </a:rPr>
              <a:t>)</a:t>
            </a:r>
            <a:endParaRPr lang="en-US" sz="4097" dirty="0">
              <a:solidFill>
                <a:schemeClr val="bg1"/>
              </a:solidFill>
            </a:endParaRPr>
          </a:p>
        </p:txBody>
      </p:sp>
      <p:sp>
        <p:nvSpPr>
          <p:cNvPr id="5" name="Content Placeholder 4">
            <a:extLst>
              <a:ext uri="{FF2B5EF4-FFF2-40B4-BE49-F238E27FC236}">
                <a16:creationId xmlns:a16="http://schemas.microsoft.com/office/drawing/2014/main" id="{ECCD2B03-A6EF-EF4F-A4FC-3FEEB1E82F5B}"/>
              </a:ext>
            </a:extLst>
          </p:cNvPr>
          <p:cNvSpPr>
            <a:spLocks noGrp="1"/>
          </p:cNvSpPr>
          <p:nvPr>
            <p:ph sz="half" idx="1"/>
          </p:nvPr>
        </p:nvSpPr>
        <p:spPr>
          <a:xfrm>
            <a:off x="262765" y="1356195"/>
            <a:ext cx="8212293" cy="4525963"/>
          </a:xfrm>
        </p:spPr>
        <p:txBody>
          <a:bodyPr>
            <a:normAutofit/>
          </a:bodyPr>
          <a:lstStyle/>
          <a:p>
            <a:pPr marL="702396" indent="-702396" algn="just">
              <a:buFont typeface="+mj-lt"/>
              <a:buAutoNum type="arabicPeriod" startAt="232"/>
            </a:pPr>
            <a:r>
              <a:rPr lang="en-US" dirty="0"/>
              <a:t>If it ruins goods, he shall make compensation for all that has been ruined, and in as much as he did not construct properly this house which he built and it fell, he shall re-erect the house from his own means. </a:t>
            </a:r>
          </a:p>
        </p:txBody>
      </p:sp>
      <p:sp>
        <p:nvSpPr>
          <p:cNvPr id="4" name="Slide Number Placeholder 3">
            <a:extLst>
              <a:ext uri="{FF2B5EF4-FFF2-40B4-BE49-F238E27FC236}">
                <a16:creationId xmlns:a16="http://schemas.microsoft.com/office/drawing/2014/main" id="{6ED884BC-F520-4249-B90B-B31CFC6B7A47}"/>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20</a:t>
            </a:fld>
            <a:endParaRPr lang="zh-CN" altLang="en-US">
              <a:solidFill>
                <a:prstClr val="black">
                  <a:tint val="75000"/>
                </a:prstClr>
              </a:solidFill>
              <a:latin typeface="Calibri"/>
              <a:ea typeface="宋体" panose="02010600030101010101" pitchFamily="2" charset="-122"/>
            </a:endParaRPr>
          </a:p>
        </p:txBody>
      </p:sp>
      <p:pic>
        <p:nvPicPr>
          <p:cNvPr id="1026" name="Picture 2" descr="卢浮宫内的汉谟拉比法典">
            <a:extLst>
              <a:ext uri="{FF2B5EF4-FFF2-40B4-BE49-F238E27FC236}">
                <a16:creationId xmlns:a16="http://schemas.microsoft.com/office/drawing/2014/main" id="{7B3E9969-533A-BC4C-8999-4321D0B6578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644255" y="1600200"/>
            <a:ext cx="2861565" cy="3798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F9FC76-62A1-6040-B81F-7C7B12101441}"/>
              </a:ext>
            </a:extLst>
          </p:cNvPr>
          <p:cNvSpPr/>
          <p:nvPr/>
        </p:nvSpPr>
        <p:spPr>
          <a:xfrm>
            <a:off x="8278908" y="5530546"/>
            <a:ext cx="3076483" cy="407484"/>
          </a:xfrm>
          <a:prstGeom prst="rect">
            <a:avLst/>
          </a:prstGeom>
        </p:spPr>
        <p:txBody>
          <a:bodyPr wrap="none">
            <a:spAutoFit/>
          </a:bodyPr>
          <a:lstStyle/>
          <a:p>
            <a:pPr defTabSz="1078694"/>
            <a:r>
              <a:rPr lang="zh-CN" altLang="en-US" sz="2048" dirty="0">
                <a:solidFill>
                  <a:srgbClr val="555555"/>
                </a:solidFill>
                <a:latin typeface="Microsoft YaHei" panose="020B0503020204020204" pitchFamily="34" charset="-122"/>
                <a:ea typeface="Microsoft YaHei" panose="020B0503020204020204" pitchFamily="34" charset="-122"/>
              </a:rPr>
              <a:t>卢浮宫内的汉谟拉比法典</a:t>
            </a:r>
            <a:endParaRPr lang="en-US" sz="2048" dirty="0">
              <a:solidFill>
                <a:prstClr val="black"/>
              </a:solidFill>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id="{08C2BBA3-CA39-EC4F-A34A-5ACAB5E95CDA}"/>
              </a:ext>
            </a:extLst>
          </p:cNvPr>
          <p:cNvSpPr txBox="1"/>
          <p:nvPr/>
        </p:nvSpPr>
        <p:spPr>
          <a:xfrm>
            <a:off x="686180" y="4312243"/>
            <a:ext cx="7619681" cy="1605248"/>
          </a:xfrm>
          <a:prstGeom prst="rect">
            <a:avLst/>
          </a:prstGeom>
          <a:noFill/>
        </p:spPr>
        <p:txBody>
          <a:bodyPr wrap="square" rtlCol="0">
            <a:spAutoFit/>
          </a:bodyPr>
          <a:lstStyle/>
          <a:p>
            <a:pPr algn="just" defTabSz="1078694"/>
            <a:r>
              <a:rPr lang="zh-CN" altLang="en-US" sz="3277" b="1" dirty="0">
                <a:solidFill>
                  <a:srgbClr val="C00000"/>
                </a:solidFill>
                <a:latin typeface="Calibri"/>
                <a:ea typeface="宋体" panose="02010600030101010101" pitchFamily="2" charset="-122"/>
              </a:rPr>
              <a:t>第二三三条</a:t>
            </a:r>
            <a:r>
              <a:rPr lang="zh-CN" altLang="en-US" sz="3277" dirty="0">
                <a:solidFill>
                  <a:srgbClr val="C00000"/>
                </a:solidFill>
                <a:latin typeface="Calibri"/>
                <a:ea typeface="宋体" panose="02010600030101010101" pitchFamily="2" charset="-122"/>
              </a:rPr>
              <a:t>　倘建筑师为自由民建筑屋而其工程不固</a:t>
            </a:r>
            <a:r>
              <a:rPr lang="en-US" sz="3277" dirty="0">
                <a:solidFill>
                  <a:srgbClr val="C00000"/>
                </a:solidFill>
                <a:latin typeface="Calibri"/>
              </a:rPr>
              <a:t>,</a:t>
            </a:r>
            <a:r>
              <a:rPr lang="zh-CN" altLang="en-US" sz="3277" dirty="0">
                <a:solidFill>
                  <a:srgbClr val="C00000"/>
                </a:solidFill>
                <a:latin typeface="Calibri"/>
                <a:ea typeface="宋体" panose="02010600030101010101" pitchFamily="2" charset="-122"/>
              </a:rPr>
              <a:t>致墙壁倒塌</a:t>
            </a:r>
            <a:r>
              <a:rPr lang="en-US" sz="3277" dirty="0">
                <a:solidFill>
                  <a:srgbClr val="C00000"/>
                </a:solidFill>
                <a:latin typeface="Calibri"/>
              </a:rPr>
              <a:t>,</a:t>
            </a:r>
            <a:r>
              <a:rPr lang="zh-CN" altLang="en-US" sz="3277" dirty="0">
                <a:solidFill>
                  <a:srgbClr val="C00000"/>
                </a:solidFill>
                <a:latin typeface="Calibri"/>
                <a:ea typeface="宋体" panose="02010600030101010101" pitchFamily="2" charset="-122"/>
              </a:rPr>
              <a:t>则此建筑师本人应出资将墙壁加以修缮</a:t>
            </a:r>
            <a:r>
              <a:rPr lang="en-US" sz="3277" dirty="0">
                <a:solidFill>
                  <a:srgbClr val="C00000"/>
                </a:solidFill>
                <a:latin typeface="Calibri"/>
              </a:rPr>
              <a:t>.</a:t>
            </a:r>
            <a:endParaRPr lang="en-HK" sz="3277" dirty="0">
              <a:solidFill>
                <a:srgbClr val="C00000"/>
              </a:solidFill>
              <a:latin typeface="Calibri"/>
            </a:endParaRPr>
          </a:p>
        </p:txBody>
      </p:sp>
    </p:spTree>
    <p:extLst>
      <p:ext uri="{BB962C8B-B14F-4D97-AF65-F5344CB8AC3E}">
        <p14:creationId xmlns:p14="http://schemas.microsoft.com/office/powerpoint/2010/main" val="319741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51FF-A5C6-1040-8080-2A66F56A65EF}"/>
              </a:ext>
            </a:extLst>
          </p:cNvPr>
          <p:cNvSpPr>
            <a:spLocks noGrp="1"/>
          </p:cNvSpPr>
          <p:nvPr>
            <p:ph type="title"/>
          </p:nvPr>
        </p:nvSpPr>
        <p:spPr/>
        <p:txBody>
          <a:bodyPr/>
          <a:lstStyle/>
          <a:p>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5D477FEA-9844-3344-8D67-F29C477F5CA1}"/>
              </a:ext>
            </a:extLst>
          </p:cNvPr>
          <p:cNvGraphicFramePr>
            <a:graphicFrameLocks noGrp="1"/>
          </p:cNvGraphicFramePr>
          <p:nvPr>
            <p:ph idx="1"/>
          </p:nvPr>
        </p:nvGraphicFramePr>
        <p:xfrm>
          <a:off x="686668" y="1599874"/>
          <a:ext cx="10818665" cy="452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C147BE-F432-F845-B489-8893AD38124E}"/>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7700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8075-E2BA-2642-952C-EB82D72E1C83}"/>
              </a:ext>
            </a:extLst>
          </p:cNvPr>
          <p:cNvSpPr>
            <a:spLocks noGrp="1"/>
          </p:cNvSpPr>
          <p:nvPr>
            <p:ph type="title"/>
          </p:nvPr>
        </p:nvSpPr>
        <p:spPr>
          <a:xfrm>
            <a:off x="491054" y="136525"/>
            <a:ext cx="10819642" cy="1142999"/>
          </a:xfrm>
        </p:spPr>
        <p:txBody>
          <a:bodyPr>
            <a:normAutofit fontScale="90000"/>
          </a:bodyPr>
          <a:lstStyle/>
          <a:p>
            <a:r>
              <a:rPr lang="zh-CN" altLang="en-US" sz="4097" b="1" dirty="0">
                <a:solidFill>
                  <a:schemeClr val="bg1"/>
                </a:solidFill>
              </a:rPr>
              <a:t>非法利用信息网络罪</a:t>
            </a:r>
            <a:br>
              <a:rPr lang="en-HK" altLang="zh-CN" sz="4097" b="1" dirty="0">
                <a:solidFill>
                  <a:schemeClr val="bg1"/>
                </a:solidFill>
              </a:rPr>
            </a:br>
            <a:r>
              <a:rPr lang="zh-CN" altLang="en-US" sz="4097" b="1" dirty="0">
                <a:solidFill>
                  <a:schemeClr val="bg1"/>
                </a:solidFill>
              </a:rPr>
              <a:t>帮助信息网络犯罪</a:t>
            </a:r>
            <a:endParaRPr lang="en-US" dirty="0"/>
          </a:p>
        </p:txBody>
      </p:sp>
      <p:sp>
        <p:nvSpPr>
          <p:cNvPr id="6" name="Content Placeholder 5">
            <a:extLst>
              <a:ext uri="{FF2B5EF4-FFF2-40B4-BE49-F238E27FC236}">
                <a16:creationId xmlns:a16="http://schemas.microsoft.com/office/drawing/2014/main" id="{8820DF1B-6A0C-8A45-B7E3-DE53C99010AB}"/>
              </a:ext>
            </a:extLst>
          </p:cNvPr>
          <p:cNvSpPr>
            <a:spLocks noGrp="1"/>
          </p:cNvSpPr>
          <p:nvPr>
            <p:ph idx="1"/>
          </p:nvPr>
        </p:nvSpPr>
        <p:spPr/>
        <p:txBody>
          <a:bodyPr>
            <a:normAutofit/>
          </a:bodyPr>
          <a:lstStyle/>
          <a:p>
            <a:r>
              <a:rPr lang="zh-CN" altLang="en-US" sz="2458" b="1" dirty="0">
                <a:latin typeface="Microsoft YaHei Light" panose="020B0502040204020203" pitchFamily="34" charset="-122"/>
                <a:ea typeface="Microsoft YaHei Light" panose="020B0502040204020203" pitchFamily="34" charset="-122"/>
              </a:rPr>
              <a:t>赵瑞</a:t>
            </a:r>
            <a:r>
              <a:rPr lang="zh-CN" altLang="en-US" sz="2458" dirty="0">
                <a:latin typeface="Microsoft YaHei Light" panose="020B0502040204020203" pitchFamily="34" charset="-122"/>
                <a:ea typeface="Microsoft YaHei Light" panose="020B0502040204020203" pitchFamily="34" charset="-122"/>
              </a:rPr>
              <a:t>经营的网络科技有限公司的主营业务为第三方支付公司网络支付接口代理。</a:t>
            </a:r>
            <a:endParaRPr lang="en-HK" altLang="zh-CN" sz="2458" dirty="0">
              <a:latin typeface="Microsoft YaHei Light" panose="020B0502040204020203" pitchFamily="34" charset="-122"/>
              <a:ea typeface="Microsoft YaHei Light" panose="020B0502040204020203" pitchFamily="34" charset="-122"/>
            </a:endParaRPr>
          </a:p>
          <a:p>
            <a:r>
              <a:rPr lang="zh-CN" altLang="en-US" sz="2458" dirty="0">
                <a:latin typeface="Microsoft YaHei Light" panose="020B0502040204020203" pitchFamily="34" charset="-122"/>
                <a:ea typeface="Microsoft YaHei Light" panose="020B0502040204020203" pitchFamily="34" charset="-122"/>
              </a:rPr>
              <a:t>赵瑞在明知申请支付接口需要提供商户营业执照、法人身份证等五证信息和网络商城备案域名，且明知非法代理的网络支付接口可能被用于犯罪资金走账和洗钱的情况下，仍通过事先购买的企业五证信息和假域名备案在第三方公司申请支付账号，以每个账号收取</a:t>
            </a:r>
            <a:r>
              <a:rPr lang="en-US" altLang="zh-CN" sz="2458" dirty="0">
                <a:latin typeface="Microsoft YaHei Light" panose="020B0502040204020203" pitchFamily="34" charset="-122"/>
                <a:ea typeface="Microsoft YaHei Light" panose="020B0502040204020203" pitchFamily="34" charset="-122"/>
              </a:rPr>
              <a:t>2000</a:t>
            </a:r>
            <a:r>
              <a:rPr lang="zh-CN" altLang="en-US" sz="2458" dirty="0">
                <a:latin typeface="Microsoft YaHei Light" panose="020B0502040204020203" pitchFamily="34" charset="-122"/>
                <a:ea typeface="Microsoft YaHei Light" panose="020B0502040204020203" pitchFamily="34" charset="-122"/>
              </a:rPr>
              <a:t>至</a:t>
            </a:r>
            <a:r>
              <a:rPr lang="en-US" altLang="zh-CN" sz="2458" dirty="0">
                <a:latin typeface="Microsoft YaHei Light" panose="020B0502040204020203" pitchFamily="34" charset="-122"/>
                <a:ea typeface="Microsoft YaHei Light" panose="020B0502040204020203" pitchFamily="34" charset="-122"/>
              </a:rPr>
              <a:t>3500</a:t>
            </a:r>
            <a:r>
              <a:rPr lang="zh-CN" altLang="en-US" sz="2458" dirty="0">
                <a:latin typeface="Microsoft YaHei Light" panose="020B0502040204020203" pitchFamily="34" charset="-122"/>
                <a:ea typeface="Microsoft YaHei Light" panose="020B0502040204020203" pitchFamily="34" charset="-122"/>
              </a:rPr>
              <a:t>元不等的接口费将账号卖给他人，并收取该账号入金金额千分之三左右的分润。</a:t>
            </a:r>
            <a:endParaRPr lang="en-HK" altLang="zh-CN" sz="2458" dirty="0">
              <a:latin typeface="Microsoft YaHei Light" panose="020B0502040204020203" pitchFamily="34" charset="-122"/>
              <a:ea typeface="Microsoft YaHei Light" panose="020B0502040204020203" pitchFamily="34" charset="-122"/>
            </a:endParaRPr>
          </a:p>
          <a:p>
            <a:r>
              <a:rPr lang="en-US" altLang="zh-CN" sz="2458" dirty="0">
                <a:latin typeface="Microsoft YaHei Light" panose="020B0502040204020203" pitchFamily="34" charset="-122"/>
                <a:ea typeface="Microsoft YaHei Light" panose="020B0502040204020203" pitchFamily="34" charset="-122"/>
              </a:rPr>
              <a:t>2016</a:t>
            </a:r>
            <a:r>
              <a:rPr lang="zh-CN" altLang="en-US" sz="2458" dirty="0">
                <a:latin typeface="Microsoft YaHei Light" panose="020B0502040204020203" pitchFamily="34" charset="-122"/>
                <a:ea typeface="Microsoft YaHei Light" panose="020B0502040204020203" pitchFamily="34" charset="-122"/>
              </a:rPr>
              <a:t>年</a:t>
            </a:r>
            <a:r>
              <a:rPr lang="en-US" altLang="zh-CN" sz="2458" dirty="0">
                <a:latin typeface="Microsoft YaHei Light" panose="020B0502040204020203" pitchFamily="34" charset="-122"/>
                <a:ea typeface="Microsoft YaHei Light" panose="020B0502040204020203" pitchFamily="34" charset="-122"/>
              </a:rPr>
              <a:t>11</a:t>
            </a:r>
            <a:r>
              <a:rPr lang="zh-CN" altLang="en-US" sz="2458" dirty="0">
                <a:latin typeface="Microsoft YaHei Light" panose="020B0502040204020203" pitchFamily="34" charset="-122"/>
                <a:ea typeface="Microsoft YaHei Light" panose="020B0502040204020203" pitchFamily="34" charset="-122"/>
              </a:rPr>
              <a:t>月</a:t>
            </a:r>
            <a:r>
              <a:rPr lang="en-US" altLang="zh-CN" sz="2458" dirty="0">
                <a:latin typeface="Microsoft YaHei Light" panose="020B0502040204020203" pitchFamily="34" charset="-122"/>
                <a:ea typeface="Microsoft YaHei Light" panose="020B0502040204020203" pitchFamily="34" charset="-122"/>
              </a:rPr>
              <a:t>17</a:t>
            </a:r>
            <a:r>
              <a:rPr lang="zh-CN" altLang="en-US" sz="2458" dirty="0">
                <a:latin typeface="Microsoft YaHei Light" panose="020B0502040204020203" pitchFamily="34" charset="-122"/>
                <a:ea typeface="Microsoft YaHei Light" panose="020B0502040204020203" pitchFamily="34" charset="-122"/>
              </a:rPr>
              <a:t>日，被害人赵某被骗</a:t>
            </a:r>
            <a:r>
              <a:rPr lang="en-US" altLang="zh-CN" sz="2458" dirty="0">
                <a:latin typeface="Microsoft YaHei Light" panose="020B0502040204020203" pitchFamily="34" charset="-122"/>
                <a:ea typeface="Microsoft YaHei Light" panose="020B0502040204020203" pitchFamily="34" charset="-122"/>
              </a:rPr>
              <a:t>600</a:t>
            </a:r>
            <a:r>
              <a:rPr lang="zh-CN" altLang="en-US" sz="2458" dirty="0">
                <a:latin typeface="Microsoft YaHei Light" panose="020B0502040204020203" pitchFamily="34" charset="-122"/>
                <a:ea typeface="Microsoft YaHei Light" panose="020B0502040204020203" pitchFamily="34" charset="-122"/>
              </a:rPr>
              <a:t>万元。其中，被骗资金</a:t>
            </a:r>
            <a:r>
              <a:rPr lang="en-US" altLang="zh-CN" sz="2458" dirty="0">
                <a:latin typeface="Microsoft YaHei Light" panose="020B0502040204020203" pitchFamily="34" charset="-122"/>
                <a:ea typeface="Microsoft YaHei Light" panose="020B0502040204020203" pitchFamily="34" charset="-122"/>
              </a:rPr>
              <a:t>50</a:t>
            </a:r>
            <a:r>
              <a:rPr lang="zh-CN" altLang="en-US" sz="2458" dirty="0">
                <a:latin typeface="Microsoft YaHei Light" panose="020B0502040204020203" pitchFamily="34" charset="-122"/>
                <a:ea typeface="Microsoft YaHei Light" panose="020B0502040204020203" pitchFamily="34" charset="-122"/>
              </a:rPr>
              <a:t>万元经他人账户后转入在第三方某股份有限公司开户的某贸易有限公司商户账号内流转，该商户账号由赵瑞通过上述方式代理。</a:t>
            </a:r>
            <a:endParaRPr lang="en-US" sz="2458" dirty="0">
              <a:latin typeface="Microsoft YaHei Light" panose="020B0502040204020203" pitchFamily="34" charset="-122"/>
              <a:ea typeface="Microsoft YaHei Light" panose="020B0502040204020203" pitchFamily="34" charset="-122"/>
            </a:endParaRPr>
          </a:p>
        </p:txBody>
      </p:sp>
      <p:sp>
        <p:nvSpPr>
          <p:cNvPr id="5" name="Slide Number Placeholder 4">
            <a:extLst>
              <a:ext uri="{FF2B5EF4-FFF2-40B4-BE49-F238E27FC236}">
                <a16:creationId xmlns:a16="http://schemas.microsoft.com/office/drawing/2014/main" id="{1FFA7317-2562-274A-BBDA-143A14AE601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320524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8075-E2BA-2642-952C-EB82D72E1C83}"/>
              </a:ext>
            </a:extLst>
          </p:cNvPr>
          <p:cNvSpPr>
            <a:spLocks noGrp="1"/>
          </p:cNvSpPr>
          <p:nvPr>
            <p:ph type="title"/>
          </p:nvPr>
        </p:nvSpPr>
        <p:spPr>
          <a:xfrm>
            <a:off x="686181" y="160337"/>
            <a:ext cx="10819642" cy="1142999"/>
          </a:xfrm>
        </p:spPr>
        <p:txBody>
          <a:bodyPr>
            <a:normAutofit fontScale="90000"/>
          </a:bodyPr>
          <a:lstStyle/>
          <a:p>
            <a:r>
              <a:rPr lang="zh-CN" altLang="en-US" sz="4097" b="1" dirty="0">
                <a:solidFill>
                  <a:schemeClr val="bg1"/>
                </a:solidFill>
              </a:rPr>
              <a:t>非法利用信息网络罪</a:t>
            </a:r>
            <a:br>
              <a:rPr lang="en-HK" altLang="zh-CN" sz="4097" b="1" dirty="0">
                <a:solidFill>
                  <a:schemeClr val="bg1"/>
                </a:solidFill>
              </a:rPr>
            </a:br>
            <a:r>
              <a:rPr lang="zh-CN" altLang="en-US" sz="4097" b="1" dirty="0">
                <a:solidFill>
                  <a:schemeClr val="bg1"/>
                </a:solidFill>
              </a:rPr>
              <a:t>帮助信息网络犯罪</a:t>
            </a:r>
            <a:endParaRPr lang="en-US" dirty="0"/>
          </a:p>
        </p:txBody>
      </p:sp>
      <p:sp>
        <p:nvSpPr>
          <p:cNvPr id="6" name="Content Placeholder 5">
            <a:extLst>
              <a:ext uri="{FF2B5EF4-FFF2-40B4-BE49-F238E27FC236}">
                <a16:creationId xmlns:a16="http://schemas.microsoft.com/office/drawing/2014/main" id="{8820DF1B-6A0C-8A45-B7E3-DE53C99010AB}"/>
              </a:ext>
            </a:extLst>
          </p:cNvPr>
          <p:cNvSpPr>
            <a:spLocks noGrp="1"/>
          </p:cNvSpPr>
          <p:nvPr>
            <p:ph sz="half" idx="1"/>
          </p:nvPr>
        </p:nvSpPr>
        <p:spPr/>
        <p:txBody>
          <a:bodyPr>
            <a:normAutofit fontScale="85000" lnSpcReduction="20000"/>
          </a:bodyPr>
          <a:lstStyle/>
          <a:p>
            <a:r>
              <a:rPr lang="zh-CN" altLang="en-US" sz="2458" b="1" dirty="0">
                <a:latin typeface="Microsoft YaHei Light" panose="020B0502040204020203" pitchFamily="34" charset="-122"/>
                <a:ea typeface="Microsoft YaHei Light" panose="020B0502040204020203" pitchFamily="34" charset="-122"/>
              </a:rPr>
              <a:t>赵瑞</a:t>
            </a:r>
            <a:r>
              <a:rPr lang="zh-CN" altLang="en-US" sz="2458" dirty="0">
                <a:latin typeface="Microsoft YaHei Light" panose="020B0502040204020203" pitchFamily="34" charset="-122"/>
                <a:ea typeface="Microsoft YaHei Light" panose="020B0502040204020203" pitchFamily="34" charset="-122"/>
              </a:rPr>
              <a:t>经营的网络科技有限公司的主营业务为第三方支付公司网络支付接口代理。</a:t>
            </a:r>
            <a:endParaRPr lang="en-HK" altLang="zh-CN" sz="2458" dirty="0">
              <a:latin typeface="Microsoft YaHei Light" panose="020B0502040204020203" pitchFamily="34" charset="-122"/>
              <a:ea typeface="Microsoft YaHei Light" panose="020B0502040204020203" pitchFamily="34" charset="-122"/>
            </a:endParaRPr>
          </a:p>
          <a:p>
            <a:r>
              <a:rPr lang="zh-CN" altLang="en-US" sz="2458" dirty="0">
                <a:latin typeface="Microsoft YaHei Light" panose="020B0502040204020203" pitchFamily="34" charset="-122"/>
                <a:ea typeface="Microsoft YaHei Light" panose="020B0502040204020203" pitchFamily="34" charset="-122"/>
              </a:rPr>
              <a:t>赵瑞在明知申请支付接口需要提供商户营业执照、法人身份证等五证信息和网络商城备案域名，且明知非法代理的网络支付接口可能被用于犯罪资金走账和洗钱的情况下，仍通过事先购买的企业五证信息和假域名备案在第三方公司申请支付账号，以每个账号收取</a:t>
            </a:r>
            <a:r>
              <a:rPr lang="en-US" altLang="zh-CN" sz="2458" dirty="0">
                <a:latin typeface="Microsoft YaHei Light" panose="020B0502040204020203" pitchFamily="34" charset="-122"/>
                <a:ea typeface="Microsoft YaHei Light" panose="020B0502040204020203" pitchFamily="34" charset="-122"/>
              </a:rPr>
              <a:t>2000</a:t>
            </a:r>
            <a:r>
              <a:rPr lang="zh-CN" altLang="en-US" sz="2458" dirty="0">
                <a:latin typeface="Microsoft YaHei Light" panose="020B0502040204020203" pitchFamily="34" charset="-122"/>
                <a:ea typeface="Microsoft YaHei Light" panose="020B0502040204020203" pitchFamily="34" charset="-122"/>
              </a:rPr>
              <a:t>至</a:t>
            </a:r>
            <a:r>
              <a:rPr lang="en-US" altLang="zh-CN" sz="2458" dirty="0">
                <a:latin typeface="Microsoft YaHei Light" panose="020B0502040204020203" pitchFamily="34" charset="-122"/>
                <a:ea typeface="Microsoft YaHei Light" panose="020B0502040204020203" pitchFamily="34" charset="-122"/>
              </a:rPr>
              <a:t>3500</a:t>
            </a:r>
            <a:r>
              <a:rPr lang="zh-CN" altLang="en-US" sz="2458" dirty="0">
                <a:latin typeface="Microsoft YaHei Light" panose="020B0502040204020203" pitchFamily="34" charset="-122"/>
                <a:ea typeface="Microsoft YaHei Light" panose="020B0502040204020203" pitchFamily="34" charset="-122"/>
              </a:rPr>
              <a:t>元不等的接口费将账号卖给他人，并收取该账号入金金额千分之三左右的分润。</a:t>
            </a:r>
            <a:endParaRPr lang="en-HK" altLang="zh-CN" sz="2458" dirty="0">
              <a:latin typeface="Microsoft YaHei Light" panose="020B0502040204020203" pitchFamily="34" charset="-122"/>
              <a:ea typeface="Microsoft YaHei Light" panose="020B0502040204020203" pitchFamily="34" charset="-122"/>
            </a:endParaRPr>
          </a:p>
          <a:p>
            <a:r>
              <a:rPr lang="en-US" altLang="zh-CN" sz="2458" dirty="0">
                <a:latin typeface="Microsoft YaHei Light" panose="020B0502040204020203" pitchFamily="34" charset="-122"/>
                <a:ea typeface="Microsoft YaHei Light" panose="020B0502040204020203" pitchFamily="34" charset="-122"/>
              </a:rPr>
              <a:t>2016</a:t>
            </a:r>
            <a:r>
              <a:rPr lang="zh-CN" altLang="en-US" sz="2458" dirty="0">
                <a:latin typeface="Microsoft YaHei Light" panose="020B0502040204020203" pitchFamily="34" charset="-122"/>
                <a:ea typeface="Microsoft YaHei Light" panose="020B0502040204020203" pitchFamily="34" charset="-122"/>
              </a:rPr>
              <a:t>年</a:t>
            </a:r>
            <a:r>
              <a:rPr lang="en-US" altLang="zh-CN" sz="2458" dirty="0">
                <a:latin typeface="Microsoft YaHei Light" panose="020B0502040204020203" pitchFamily="34" charset="-122"/>
                <a:ea typeface="Microsoft YaHei Light" panose="020B0502040204020203" pitchFamily="34" charset="-122"/>
              </a:rPr>
              <a:t>11</a:t>
            </a:r>
            <a:r>
              <a:rPr lang="zh-CN" altLang="en-US" sz="2458" dirty="0">
                <a:latin typeface="Microsoft YaHei Light" panose="020B0502040204020203" pitchFamily="34" charset="-122"/>
                <a:ea typeface="Microsoft YaHei Light" panose="020B0502040204020203" pitchFamily="34" charset="-122"/>
              </a:rPr>
              <a:t>月</a:t>
            </a:r>
            <a:r>
              <a:rPr lang="en-US" altLang="zh-CN" sz="2458" dirty="0">
                <a:latin typeface="Microsoft YaHei Light" panose="020B0502040204020203" pitchFamily="34" charset="-122"/>
                <a:ea typeface="Microsoft YaHei Light" panose="020B0502040204020203" pitchFamily="34" charset="-122"/>
              </a:rPr>
              <a:t>17</a:t>
            </a:r>
            <a:r>
              <a:rPr lang="zh-CN" altLang="en-US" sz="2458" dirty="0">
                <a:latin typeface="Microsoft YaHei Light" panose="020B0502040204020203" pitchFamily="34" charset="-122"/>
                <a:ea typeface="Microsoft YaHei Light" panose="020B0502040204020203" pitchFamily="34" charset="-122"/>
              </a:rPr>
              <a:t>日，被害人赵某被骗</a:t>
            </a:r>
            <a:r>
              <a:rPr lang="en-US" altLang="zh-CN" sz="2458" dirty="0">
                <a:latin typeface="Microsoft YaHei Light" panose="020B0502040204020203" pitchFamily="34" charset="-122"/>
                <a:ea typeface="Microsoft YaHei Light" panose="020B0502040204020203" pitchFamily="34" charset="-122"/>
              </a:rPr>
              <a:t>600</a:t>
            </a:r>
            <a:r>
              <a:rPr lang="zh-CN" altLang="en-US" sz="2458" dirty="0">
                <a:latin typeface="Microsoft YaHei Light" panose="020B0502040204020203" pitchFamily="34" charset="-122"/>
                <a:ea typeface="Microsoft YaHei Light" panose="020B0502040204020203" pitchFamily="34" charset="-122"/>
              </a:rPr>
              <a:t>万元。其中，被骗资金</a:t>
            </a:r>
            <a:r>
              <a:rPr lang="en-US" altLang="zh-CN" sz="2458" dirty="0">
                <a:latin typeface="Microsoft YaHei Light" panose="020B0502040204020203" pitchFamily="34" charset="-122"/>
                <a:ea typeface="Microsoft YaHei Light" panose="020B0502040204020203" pitchFamily="34" charset="-122"/>
              </a:rPr>
              <a:t>50</a:t>
            </a:r>
            <a:r>
              <a:rPr lang="zh-CN" altLang="en-US" sz="2458" dirty="0">
                <a:latin typeface="Microsoft YaHei Light" panose="020B0502040204020203" pitchFamily="34" charset="-122"/>
                <a:ea typeface="Microsoft YaHei Light" panose="020B0502040204020203" pitchFamily="34" charset="-122"/>
              </a:rPr>
              <a:t>万元经他人账户后转入在第三方某股份有限公司开户的某贸易有限公司商户账号内流转，该商户账号由赵瑞通过上述方式代理。</a:t>
            </a:r>
            <a:endParaRPr lang="en-US" sz="2458" dirty="0">
              <a:latin typeface="Microsoft YaHei Light" panose="020B0502040204020203" pitchFamily="34" charset="-122"/>
              <a:ea typeface="Microsoft YaHei Light" panose="020B0502040204020203" pitchFamily="34" charset="-122"/>
            </a:endParaRPr>
          </a:p>
        </p:txBody>
      </p:sp>
      <p:sp>
        <p:nvSpPr>
          <p:cNvPr id="3" name="Content Placeholder 2">
            <a:extLst>
              <a:ext uri="{FF2B5EF4-FFF2-40B4-BE49-F238E27FC236}">
                <a16:creationId xmlns:a16="http://schemas.microsoft.com/office/drawing/2014/main" id="{6A0E6333-1C44-8F43-A6B4-6CB5303788AD}"/>
              </a:ext>
            </a:extLst>
          </p:cNvPr>
          <p:cNvSpPr>
            <a:spLocks noGrp="1"/>
          </p:cNvSpPr>
          <p:nvPr>
            <p:ph sz="half" idx="2"/>
          </p:nvPr>
        </p:nvSpPr>
        <p:spPr>
          <a:xfrm>
            <a:off x="6196181" y="1600200"/>
            <a:ext cx="5504766" cy="4525963"/>
          </a:xfrm>
        </p:spPr>
        <p:txBody>
          <a:bodyPr>
            <a:noAutofit/>
          </a:bodyPr>
          <a:lstStyle/>
          <a:p>
            <a:r>
              <a:rPr lang="zh-CN" altLang="en-US" sz="2868" dirty="0">
                <a:latin typeface="Microsoft YaHei Light" panose="020B0502040204020203" pitchFamily="34" charset="-122"/>
                <a:ea typeface="Microsoft YaHei Light" panose="020B0502040204020203" pitchFamily="34" charset="-122"/>
              </a:rPr>
              <a:t>被告人赵瑞明知他人利用信息网络实施犯罪，为其犯罪提供支付结算的帮助，其行为已构成</a:t>
            </a:r>
            <a:r>
              <a:rPr lang="zh-CN" altLang="en-US" sz="2868" b="1" dirty="0">
                <a:solidFill>
                  <a:srgbClr val="C00000"/>
                </a:solidFill>
                <a:latin typeface="Microsoft YaHei Light" panose="020B0502040204020203" pitchFamily="34" charset="-122"/>
                <a:ea typeface="Microsoft YaHei Light" panose="020B0502040204020203" pitchFamily="34" charset="-122"/>
              </a:rPr>
              <a:t>帮助信息网络犯罪活动罪</a:t>
            </a:r>
            <a:r>
              <a:rPr lang="zh-CN" altLang="en-US" sz="2868" dirty="0">
                <a:latin typeface="Microsoft YaHei Light" panose="020B0502040204020203" pitchFamily="34" charset="-122"/>
                <a:ea typeface="Microsoft YaHei Light" panose="020B0502040204020203" pitchFamily="34" charset="-122"/>
              </a:rPr>
              <a:t>。被告人赵瑞到案后如实供述自己的罪行，依法可以从轻处罚。以帮助信息网络犯罪活动罪判处被告人</a:t>
            </a:r>
            <a:r>
              <a:rPr lang="zh-CN" altLang="en-US" sz="2868" b="1" u="sng" dirty="0">
                <a:latin typeface="Microsoft YaHei Light" panose="020B0502040204020203" pitchFamily="34" charset="-122"/>
                <a:ea typeface="Microsoft YaHei Light" panose="020B0502040204020203" pitchFamily="34" charset="-122"/>
              </a:rPr>
              <a:t>赵瑞有期徒刑七个月</a:t>
            </a:r>
            <a:r>
              <a:rPr lang="zh-CN" altLang="en-US" sz="2868" dirty="0">
                <a:latin typeface="Microsoft YaHei Light" panose="020B0502040204020203" pitchFamily="34" charset="-122"/>
                <a:ea typeface="Microsoft YaHei Light" panose="020B0502040204020203" pitchFamily="34" charset="-122"/>
              </a:rPr>
              <a:t>，并处</a:t>
            </a:r>
            <a:r>
              <a:rPr lang="zh-CN" altLang="en-US" sz="2868" b="1" u="sng" dirty="0">
                <a:latin typeface="Microsoft YaHei Light" panose="020B0502040204020203" pitchFamily="34" charset="-122"/>
                <a:ea typeface="Microsoft YaHei Light" panose="020B0502040204020203" pitchFamily="34" charset="-122"/>
              </a:rPr>
              <a:t>罚金人民币三千元</a:t>
            </a:r>
            <a:r>
              <a:rPr lang="zh-CN" altLang="en-US" sz="2868" dirty="0">
                <a:latin typeface="Microsoft YaHei Light" panose="020B0502040204020203" pitchFamily="34" charset="-122"/>
                <a:ea typeface="Microsoft YaHei Light" panose="020B0502040204020203" pitchFamily="34" charset="-122"/>
              </a:rPr>
              <a:t>。该判决已发生法律效力。</a:t>
            </a:r>
            <a:endParaRPr lang="en-US" sz="2868" dirty="0">
              <a:latin typeface="Microsoft YaHei Light" panose="020B0502040204020203" pitchFamily="34" charset="-122"/>
              <a:ea typeface="Microsoft YaHei Light" panose="020B0502040204020203" pitchFamily="34" charset="-122"/>
            </a:endParaRPr>
          </a:p>
        </p:txBody>
      </p:sp>
      <p:sp>
        <p:nvSpPr>
          <p:cNvPr id="5" name="Slide Number Placeholder 4">
            <a:extLst>
              <a:ext uri="{FF2B5EF4-FFF2-40B4-BE49-F238E27FC236}">
                <a16:creationId xmlns:a16="http://schemas.microsoft.com/office/drawing/2014/main" id="{1FFA7317-2562-274A-BBDA-143A14AE601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83437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51FF-A5C6-1040-8080-2A66F56A65EF}"/>
              </a:ext>
            </a:extLst>
          </p:cNvPr>
          <p:cNvSpPr>
            <a:spLocks noGrp="1"/>
          </p:cNvSpPr>
          <p:nvPr>
            <p:ph type="title"/>
          </p:nvPr>
        </p:nvSpPr>
        <p:spPr/>
        <p:txBody>
          <a:bodyPr/>
          <a:lstStyle/>
          <a:p>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5D477FEA-9844-3344-8D67-F29C477F5CA1}"/>
              </a:ext>
            </a:extLst>
          </p:cNvPr>
          <p:cNvGraphicFramePr>
            <a:graphicFrameLocks noGrp="1"/>
          </p:cNvGraphicFramePr>
          <p:nvPr>
            <p:ph idx="1"/>
          </p:nvPr>
        </p:nvGraphicFramePr>
        <p:xfrm>
          <a:off x="686668" y="1599874"/>
          <a:ext cx="10818665" cy="452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C147BE-F432-F845-B489-8893AD38124E}"/>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993367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1DD37-FB6D-A14F-A3BB-3A7B5333D2FE}"/>
              </a:ext>
            </a:extLst>
          </p:cNvPr>
          <p:cNvSpPr>
            <a:spLocks noGrp="1"/>
          </p:cNvSpPr>
          <p:nvPr>
            <p:ph type="title"/>
          </p:nvPr>
        </p:nvSpPr>
        <p:spPr/>
        <p:txBody>
          <a:bodyPr>
            <a:normAutofit/>
          </a:bodyPr>
          <a:lstStyle/>
          <a:p>
            <a:r>
              <a:rPr lang="zh-CN" altLang="en-US" dirty="0">
                <a:solidFill>
                  <a:schemeClr val="bg1"/>
                </a:solidFill>
                <a:latin typeface="Microsoft YaHei" panose="020B0503020204020204" pitchFamily="34" charset="-122"/>
                <a:ea typeface="Microsoft YaHei" panose="020B0503020204020204" pitchFamily="34" charset="-122"/>
              </a:rPr>
              <a:t>耿某侵犯商业秘密案</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7" name="Content Placeholder 6">
            <a:extLst>
              <a:ext uri="{FF2B5EF4-FFF2-40B4-BE49-F238E27FC236}">
                <a16:creationId xmlns:a16="http://schemas.microsoft.com/office/drawing/2014/main" id="{E45CBD31-2023-0D4C-A101-47D348A84006}"/>
              </a:ext>
            </a:extLst>
          </p:cNvPr>
          <p:cNvSpPr>
            <a:spLocks noGrp="1"/>
          </p:cNvSpPr>
          <p:nvPr>
            <p:ph idx="1"/>
          </p:nvPr>
        </p:nvSpPr>
        <p:spPr>
          <a:xfrm>
            <a:off x="491053" y="1364020"/>
            <a:ext cx="11615859" cy="4762143"/>
          </a:xfrm>
        </p:spPr>
        <p:txBody>
          <a:bodyPr>
            <a:normAutofit lnSpcReduction="10000"/>
          </a:bodyPr>
          <a:lstStyle/>
          <a:p>
            <a:pPr algn="just"/>
            <a:r>
              <a:rPr lang="zh-CN" altLang="en-US" sz="2868" dirty="0">
                <a:latin typeface="Microsoft YaHei" panose="020B0503020204020204" pitchFamily="34" charset="-122"/>
                <a:ea typeface="Microsoft YaHei" panose="020B0503020204020204" pitchFamily="34" charset="-122"/>
              </a:rPr>
              <a:t>被告人耿某于</a:t>
            </a:r>
            <a:r>
              <a:rPr lang="en-HK" sz="2868" dirty="0">
                <a:latin typeface="Microsoft YaHei" panose="020B0503020204020204" pitchFamily="34" charset="-122"/>
                <a:ea typeface="Microsoft YaHei" panose="020B0503020204020204" pitchFamily="34" charset="-122"/>
              </a:rPr>
              <a:t>2O08</a:t>
            </a:r>
            <a:r>
              <a:rPr lang="zh-CN" altLang="en-US" sz="2868" dirty="0">
                <a:latin typeface="Microsoft YaHei" panose="020B0503020204020204" pitchFamily="34" charset="-122"/>
                <a:ea typeface="Microsoft YaHei" panose="020B0503020204020204" pitchFamily="34" charset="-122"/>
              </a:rPr>
              <a:t>年</a:t>
            </a:r>
            <a:r>
              <a:rPr lang="en-HK" sz="2868" dirty="0">
                <a:latin typeface="Microsoft YaHei" panose="020B0503020204020204" pitchFamily="34" charset="-122"/>
                <a:ea typeface="Microsoft YaHei" panose="020B0503020204020204" pitchFamily="34" charset="-122"/>
              </a:rPr>
              <a:t>7</a:t>
            </a:r>
            <a:r>
              <a:rPr lang="zh-CN" altLang="en-US" sz="2868" dirty="0">
                <a:latin typeface="Microsoft YaHei" panose="020B0503020204020204" pitchFamily="34" charset="-122"/>
                <a:ea typeface="Microsoft YaHei" panose="020B0503020204020204" pitchFamily="34" charset="-122"/>
              </a:rPr>
              <a:t>月</a:t>
            </a:r>
            <a:r>
              <a:rPr lang="en-HK" sz="2868" dirty="0">
                <a:latin typeface="Microsoft YaHei" panose="020B0503020204020204" pitchFamily="34" charset="-122"/>
                <a:ea typeface="Microsoft YaHei" panose="020B0503020204020204" pitchFamily="34" charset="-122"/>
              </a:rPr>
              <a:t>5</a:t>
            </a:r>
            <a:r>
              <a:rPr lang="zh-CN" altLang="en-US" sz="2868" dirty="0">
                <a:latin typeface="Microsoft YaHei" panose="020B0503020204020204" pitchFamily="34" charset="-122"/>
                <a:ea typeface="Microsoft YaHei" panose="020B0503020204020204" pitchFamily="34" charset="-122"/>
              </a:rPr>
              <a:t>日入职华为技术有限公司工作</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任职全球技术服务部开票共享中心员工</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在与公司签订</a:t>
            </a:r>
            <a:r>
              <a:rPr lang="en-US" altLang="zh-CN"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劳动合同</a:t>
            </a:r>
            <a:r>
              <a:rPr lang="en-US" altLang="zh-CN"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时约定了保密责任。</a:t>
            </a:r>
            <a:r>
              <a:rPr lang="en-HK" sz="2868" dirty="0">
                <a:latin typeface="Microsoft YaHei" panose="020B0503020204020204" pitchFamily="34" charset="-122"/>
                <a:ea typeface="Microsoft YaHei" panose="020B0503020204020204" pitchFamily="34" charset="-122"/>
              </a:rPr>
              <a:t>2010</a:t>
            </a:r>
            <a:r>
              <a:rPr lang="zh-CN" altLang="en-US" sz="2868" dirty="0">
                <a:latin typeface="Microsoft YaHei" panose="020B0503020204020204" pitchFamily="34" charset="-122"/>
                <a:ea typeface="Microsoft YaHei" panose="020B0503020204020204" pitchFamily="34" charset="-122"/>
              </a:rPr>
              <a:t>年</a:t>
            </a:r>
            <a:r>
              <a:rPr lang="en-HK" sz="2868" dirty="0">
                <a:latin typeface="Microsoft YaHei" panose="020B0503020204020204" pitchFamily="34" charset="-122"/>
                <a:ea typeface="Microsoft YaHei" panose="020B0503020204020204" pitchFamily="34" charset="-122"/>
              </a:rPr>
              <a:t>8</a:t>
            </a:r>
            <a:r>
              <a:rPr lang="zh-CN" altLang="en-US" sz="2868" dirty="0">
                <a:latin typeface="Microsoft YaHei" panose="020B0503020204020204" pitchFamily="34" charset="-122"/>
                <a:ea typeface="Microsoft YaHei" panose="020B0503020204020204" pitchFamily="34" charset="-122"/>
              </a:rPr>
              <a:t>月</a:t>
            </a:r>
            <a:r>
              <a:rPr lang="en-HK" sz="2868" dirty="0">
                <a:latin typeface="Microsoft YaHei" panose="020B0503020204020204" pitchFamily="34" charset="-122"/>
                <a:ea typeface="Microsoft YaHei" panose="020B0503020204020204" pitchFamily="34" charset="-122"/>
              </a:rPr>
              <a:t>12</a:t>
            </a:r>
            <a:r>
              <a:rPr lang="zh-CN" altLang="en-US" sz="2868" dirty="0">
                <a:latin typeface="Microsoft YaHei" panose="020B0503020204020204" pitchFamily="34" charset="-122"/>
                <a:ea typeface="Microsoft YaHei" panose="020B0503020204020204" pitchFamily="34" charset="-122"/>
              </a:rPr>
              <a:t>日，被告人耿某辞职离开华为技术有限公司。</a:t>
            </a:r>
            <a:endParaRPr lang="en-HK" sz="2868" dirty="0">
              <a:latin typeface="Microsoft YaHei" panose="020B0503020204020204" pitchFamily="34" charset="-122"/>
              <a:ea typeface="Microsoft YaHei" panose="020B0503020204020204" pitchFamily="34" charset="-122"/>
            </a:endParaRPr>
          </a:p>
          <a:p>
            <a:pPr algn="just"/>
            <a:r>
              <a:rPr lang="zh-CN" altLang="en-US" sz="2868" dirty="0">
                <a:latin typeface="Microsoft YaHei" panose="020B0503020204020204" pitchFamily="34" charset="-122"/>
                <a:ea typeface="Microsoft YaHei" panose="020B0503020204020204" pitchFamily="34" charset="-122"/>
              </a:rPr>
              <a:t>被告人耿某在华为技术有限公司工作期间</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应中兴通讯股份有限公司</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以下简称中兴公司</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员工王某某要求</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为王某某收集中兴公司竞争对手的有关信息</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其中包括华为技术有限公司的有关信息。</a:t>
            </a:r>
            <a:r>
              <a:rPr lang="en-HK" sz="2868" dirty="0">
                <a:latin typeface="Microsoft YaHei" panose="020B0503020204020204" pitchFamily="34" charset="-122"/>
                <a:ea typeface="Microsoft YaHei" panose="020B0503020204020204" pitchFamily="34" charset="-122"/>
              </a:rPr>
              <a:t>2010</a:t>
            </a:r>
            <a:r>
              <a:rPr lang="zh-CN" altLang="en-US" sz="2868" dirty="0">
                <a:latin typeface="Microsoft YaHei" panose="020B0503020204020204" pitchFamily="34" charset="-122"/>
                <a:ea typeface="Microsoft YaHei" panose="020B0503020204020204" pitchFamily="34" charset="-122"/>
              </a:rPr>
              <a:t>年</a:t>
            </a:r>
            <a:r>
              <a:rPr lang="en-HK" sz="2868" dirty="0">
                <a:latin typeface="Microsoft YaHei" panose="020B0503020204020204" pitchFamily="34" charset="-122"/>
                <a:ea typeface="Microsoft YaHei" panose="020B0503020204020204" pitchFamily="34" charset="-122"/>
              </a:rPr>
              <a:t>7</a:t>
            </a:r>
            <a:r>
              <a:rPr lang="zh-CN" altLang="en-US" sz="2868" dirty="0">
                <a:latin typeface="Microsoft YaHei" panose="020B0503020204020204" pitchFamily="34" charset="-122"/>
                <a:ea typeface="Microsoft YaHei" panose="020B0503020204020204" pitchFamily="34" charset="-122"/>
              </a:rPr>
              <a:t>月</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被告人耿某利用自己工作上的便利</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取得华为技术有限公司摩洛哥代表处的四个客户回款周报</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并通过自己的电子邮箱</a:t>
            </a:r>
            <a:r>
              <a:rPr lang="en-HK" sz="2868" dirty="0" err="1">
                <a:latin typeface="Microsoft YaHei" panose="020B0503020204020204" pitchFamily="34" charset="-122"/>
                <a:ea typeface="Microsoft YaHei" panose="020B0503020204020204" pitchFamily="34" charset="-122"/>
              </a:rPr>
              <a:t>gengyuxuan</a:t>
            </a:r>
            <a:r>
              <a:rPr lang="en-US" altLang="zh-CN" sz="2868" dirty="0">
                <a:latin typeface="Microsoft YaHei" panose="020B0503020204020204" pitchFamily="34" charset="-122"/>
                <a:ea typeface="Microsoft YaHei" panose="020B0503020204020204" pitchFamily="34" charset="-122"/>
              </a:rPr>
              <a:t>@</a:t>
            </a:r>
            <a:r>
              <a:rPr lang="en-HK" sz="2868" dirty="0" err="1">
                <a:latin typeface="Microsoft YaHei" panose="020B0503020204020204" pitchFamily="34" charset="-122"/>
                <a:ea typeface="Microsoft YaHei" panose="020B0503020204020204" pitchFamily="34" charset="-122"/>
              </a:rPr>
              <a:t>huawei.com</a:t>
            </a:r>
            <a:r>
              <a:rPr lang="zh-CN" altLang="en-US" sz="2868" dirty="0">
                <a:latin typeface="Microsoft YaHei" panose="020B0503020204020204" pitchFamily="34" charset="-122"/>
                <a:ea typeface="Microsoft YaHei" panose="020B0503020204020204" pitchFamily="34" charset="-122"/>
              </a:rPr>
              <a:t>在互联网将上述信息发送给王某某的电子邮箱</a:t>
            </a:r>
            <a:r>
              <a:rPr lang="en-HK" sz="2868" dirty="0">
                <a:latin typeface="Microsoft YaHei" panose="020B0503020204020204" pitchFamily="34" charset="-122"/>
                <a:ea typeface="Microsoft YaHei" panose="020B0503020204020204" pitchFamily="34" charset="-122"/>
              </a:rPr>
              <a:t>wolfwang_1982</a:t>
            </a:r>
            <a:r>
              <a:rPr lang="en-US" altLang="zh-CN" sz="2868" dirty="0">
                <a:latin typeface="Microsoft YaHei" panose="020B0503020204020204" pitchFamily="34" charset="-122"/>
                <a:ea typeface="Microsoft YaHei" panose="020B0503020204020204" pitchFamily="34" charset="-122"/>
              </a:rPr>
              <a:t>@</a:t>
            </a:r>
            <a:r>
              <a:rPr lang="en-HK" sz="2868" dirty="0" err="1">
                <a:latin typeface="Microsoft YaHei" panose="020B0503020204020204" pitchFamily="34" charset="-122"/>
                <a:ea typeface="Microsoft YaHei" panose="020B0503020204020204" pitchFamily="34" charset="-122"/>
              </a:rPr>
              <a:t>hotmail.com</a:t>
            </a:r>
            <a:r>
              <a:rPr lang="en-HK" sz="2868" dirty="0">
                <a:latin typeface="Microsoft YaHei" panose="020B0503020204020204" pitchFamily="34" charset="-122"/>
                <a:ea typeface="Microsoft YaHei" panose="020B0503020204020204" pitchFamily="34" charset="-122"/>
              </a:rPr>
              <a:t>,</a:t>
            </a:r>
            <a:r>
              <a:rPr lang="zh-CN" altLang="en-US" sz="2868" dirty="0">
                <a:latin typeface="Microsoft YaHei" panose="020B0503020204020204" pitchFamily="34" charset="-122"/>
                <a:ea typeface="Microsoft YaHei" panose="020B0503020204020204" pitchFamily="34" charset="-122"/>
              </a:rPr>
              <a:t>该邮件包含</a:t>
            </a:r>
            <a:r>
              <a:rPr lang="en-HK" sz="2868" dirty="0">
                <a:latin typeface="Microsoft YaHei" panose="020B0503020204020204" pitchFamily="34" charset="-122"/>
                <a:ea typeface="Microsoft YaHei" panose="020B0503020204020204" pitchFamily="34" charset="-122"/>
              </a:rPr>
              <a:t>WANA.x1s</a:t>
            </a:r>
            <a:r>
              <a:rPr lang="zh-CN" altLang="en-US" sz="2868" dirty="0">
                <a:latin typeface="Microsoft YaHei" panose="020B0503020204020204" pitchFamily="34" charset="-122"/>
                <a:ea typeface="Microsoft YaHei" panose="020B0503020204020204" pitchFamily="34" charset="-122"/>
              </a:rPr>
              <a:t>、</a:t>
            </a:r>
            <a:r>
              <a:rPr lang="en-HK" sz="2868" dirty="0" err="1">
                <a:latin typeface="Microsoft YaHei" panose="020B0503020204020204" pitchFamily="34" charset="-122"/>
                <a:ea typeface="Microsoft YaHei" panose="020B0503020204020204" pitchFamily="34" charset="-122"/>
              </a:rPr>
              <a:t>Meditel.xls</a:t>
            </a:r>
            <a:r>
              <a:rPr lang="zh-CN" altLang="en-US" sz="2868" dirty="0">
                <a:latin typeface="Microsoft YaHei" panose="020B0503020204020204" pitchFamily="34" charset="-122"/>
                <a:ea typeface="Microsoft YaHei" panose="020B0503020204020204" pitchFamily="34" charset="-122"/>
              </a:rPr>
              <a:t>、</a:t>
            </a:r>
            <a:r>
              <a:rPr lang="en-HK" sz="2868" dirty="0">
                <a:latin typeface="Microsoft YaHei" panose="020B0503020204020204" pitchFamily="34" charset="-122"/>
                <a:ea typeface="Microsoft YaHei" panose="020B0503020204020204" pitchFamily="34" charset="-122"/>
              </a:rPr>
              <a:t>Mauritania.x1s</a:t>
            </a:r>
            <a:r>
              <a:rPr lang="zh-CN" altLang="en-US" sz="2868" dirty="0">
                <a:latin typeface="Microsoft YaHei" panose="020B0503020204020204" pitchFamily="34" charset="-122"/>
                <a:ea typeface="Microsoft YaHei" panose="020B0503020204020204" pitchFamily="34" charset="-122"/>
              </a:rPr>
              <a:t>、</a:t>
            </a:r>
            <a:r>
              <a:rPr lang="en-HK" sz="2868" dirty="0" err="1">
                <a:latin typeface="Microsoft YaHei" panose="020B0503020204020204" pitchFamily="34" charset="-122"/>
                <a:ea typeface="Microsoft YaHei" panose="020B0503020204020204" pitchFamily="34" charset="-122"/>
              </a:rPr>
              <a:t>IAM.rar</a:t>
            </a:r>
            <a:r>
              <a:rPr lang="zh-CN" altLang="en-US" sz="2868" dirty="0">
                <a:latin typeface="Microsoft YaHei" panose="020B0503020204020204" pitchFamily="34" charset="-122"/>
                <a:ea typeface="Microsoft YaHei" panose="020B0503020204020204" pitchFamily="34" charset="-122"/>
              </a:rPr>
              <a:t>四个电子文档。</a:t>
            </a:r>
            <a:endParaRPr lang="en-HK" sz="2868" dirty="0">
              <a:latin typeface="Microsoft YaHei" panose="020B0503020204020204" pitchFamily="34" charset="-122"/>
              <a:ea typeface="Microsoft YaHei" panose="020B0503020204020204" pitchFamily="34" charset="-122"/>
            </a:endParaRPr>
          </a:p>
          <a:p>
            <a:pPr algn="just"/>
            <a:endParaRPr lang="en-US" sz="1229" dirty="0"/>
          </a:p>
        </p:txBody>
      </p:sp>
      <p:sp>
        <p:nvSpPr>
          <p:cNvPr id="5" name="Slide Number Placeholder 4">
            <a:extLst>
              <a:ext uri="{FF2B5EF4-FFF2-40B4-BE49-F238E27FC236}">
                <a16:creationId xmlns:a16="http://schemas.microsoft.com/office/drawing/2014/main" id="{D756FBE9-4B2E-1641-9B12-AEA325221B87}"/>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243745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597B-0F94-634C-B8BA-B4716AC567A5}"/>
              </a:ext>
            </a:extLst>
          </p:cNvPr>
          <p:cNvSpPr>
            <a:spLocks noGrp="1"/>
          </p:cNvSpPr>
          <p:nvPr>
            <p:ph type="title"/>
          </p:nvPr>
        </p:nvSpPr>
        <p:spPr/>
        <p:txBody>
          <a:bodyPr/>
          <a:lstStyle/>
          <a:p>
            <a:r>
              <a:rPr lang="zh-CN" altLang="en-US" dirty="0">
                <a:solidFill>
                  <a:schemeClr val="bg1"/>
                </a:solidFill>
                <a:latin typeface="Microsoft YaHei" panose="020B0503020204020204" pitchFamily="34" charset="-122"/>
                <a:ea typeface="Microsoft YaHei" panose="020B0503020204020204" pitchFamily="34" charset="-122"/>
              </a:rPr>
              <a:t>耿某侵犯商业秘密案</a:t>
            </a:r>
            <a:endParaRPr lang="en-US" dirty="0"/>
          </a:p>
        </p:txBody>
      </p:sp>
      <p:sp>
        <p:nvSpPr>
          <p:cNvPr id="3" name="Content Placeholder 2">
            <a:extLst>
              <a:ext uri="{FF2B5EF4-FFF2-40B4-BE49-F238E27FC236}">
                <a16:creationId xmlns:a16="http://schemas.microsoft.com/office/drawing/2014/main" id="{9987C16A-AE6C-9A40-B28A-FF962EB8D668}"/>
              </a:ext>
            </a:extLst>
          </p:cNvPr>
          <p:cNvSpPr>
            <a:spLocks noGrp="1"/>
          </p:cNvSpPr>
          <p:nvPr>
            <p:ph idx="1"/>
          </p:nvPr>
        </p:nvSpPr>
        <p:spPr>
          <a:xfrm>
            <a:off x="441118" y="1216521"/>
            <a:ext cx="11309764" cy="4525963"/>
          </a:xfrm>
        </p:spPr>
        <p:txBody>
          <a:bodyPr>
            <a:noAutofit/>
          </a:bodyPr>
          <a:lstStyle/>
          <a:p>
            <a:pPr algn="just"/>
            <a:r>
              <a:rPr lang="zh-CN" altLang="en-US" sz="2458" dirty="0">
                <a:latin typeface="Microsoft YaHei" panose="020B0503020204020204" pitchFamily="34" charset="-122"/>
                <a:ea typeface="Microsoft YaHei" panose="020B0503020204020204" pitchFamily="34" charset="-122"/>
              </a:rPr>
              <a:t>经委托，广东安证计算机司法鉴定所对</a:t>
            </a:r>
            <a:r>
              <a:rPr lang="en-HK" sz="2458" dirty="0" err="1">
                <a:latin typeface="Microsoft YaHei" panose="020B0503020204020204" pitchFamily="34" charset="-122"/>
                <a:ea typeface="Microsoft YaHei" panose="020B0503020204020204" pitchFamily="34" charset="-122"/>
              </a:rPr>
              <a:t>gengyuxuan</a:t>
            </a:r>
            <a:r>
              <a:rPr lang="en-US" altLang="zh-CN" sz="2458" dirty="0">
                <a:latin typeface="Microsoft YaHei" panose="020B0503020204020204" pitchFamily="34" charset="-122"/>
                <a:ea typeface="Microsoft YaHei" panose="020B0503020204020204" pitchFamily="34" charset="-122"/>
              </a:rPr>
              <a:t>@</a:t>
            </a:r>
            <a:r>
              <a:rPr lang="en-HK" sz="2458" dirty="0" err="1">
                <a:latin typeface="Microsoft YaHei" panose="020B0503020204020204" pitchFamily="34" charset="-122"/>
                <a:ea typeface="Microsoft YaHei" panose="020B0503020204020204" pitchFamily="34" charset="-122"/>
              </a:rPr>
              <a:t>huawei.com</a:t>
            </a:r>
            <a:r>
              <a:rPr lang="zh-CN" altLang="en-US" sz="2458" dirty="0">
                <a:latin typeface="Microsoft YaHei" panose="020B0503020204020204" pitchFamily="34" charset="-122"/>
                <a:ea typeface="Microsoft YaHei" panose="020B0503020204020204" pitchFamily="34" charset="-122"/>
              </a:rPr>
              <a:t>邮箱发到</a:t>
            </a:r>
            <a:r>
              <a:rPr lang="en-HK" sz="2458" dirty="0">
                <a:latin typeface="Microsoft YaHei" panose="020B0503020204020204" pitchFamily="34" charset="-122"/>
                <a:ea typeface="Microsoft YaHei" panose="020B0503020204020204" pitchFamily="34" charset="-122"/>
              </a:rPr>
              <a:t>wolfwang_1982</a:t>
            </a:r>
            <a:r>
              <a:rPr lang="en-US" altLang="zh-CN"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163.com</a:t>
            </a:r>
            <a:r>
              <a:rPr lang="zh-CN" altLang="en-US" sz="2458" dirty="0">
                <a:latin typeface="Microsoft YaHei" panose="020B0503020204020204" pitchFamily="34" charset="-122"/>
                <a:ea typeface="Microsoft YaHei" panose="020B0503020204020204" pitchFamily="34" charset="-122"/>
              </a:rPr>
              <a:t>和</a:t>
            </a:r>
            <a:r>
              <a:rPr lang="en-HK" sz="2458" dirty="0">
                <a:latin typeface="Microsoft YaHei" panose="020B0503020204020204" pitchFamily="34" charset="-122"/>
                <a:ea typeface="Microsoft YaHei" panose="020B0503020204020204" pitchFamily="34" charset="-122"/>
              </a:rPr>
              <a:t>wolfwang_1982</a:t>
            </a:r>
            <a:r>
              <a:rPr lang="en-US" altLang="zh-CN" sz="2458" dirty="0">
                <a:latin typeface="Microsoft YaHei" panose="020B0503020204020204" pitchFamily="34" charset="-122"/>
                <a:ea typeface="Microsoft YaHei" panose="020B0503020204020204" pitchFamily="34" charset="-122"/>
              </a:rPr>
              <a:t>@</a:t>
            </a:r>
            <a:r>
              <a:rPr lang="en-HK" sz="2458" dirty="0" err="1">
                <a:latin typeface="Microsoft YaHei" panose="020B0503020204020204" pitchFamily="34" charset="-122"/>
                <a:ea typeface="Microsoft YaHei" panose="020B0503020204020204" pitchFamily="34" charset="-122"/>
              </a:rPr>
              <a:t>hotmail.com</a:t>
            </a:r>
            <a:r>
              <a:rPr lang="zh-CN" altLang="en-US" sz="2458" dirty="0">
                <a:latin typeface="Microsoft YaHei" panose="020B0503020204020204" pitchFamily="34" charset="-122"/>
                <a:ea typeface="Microsoft YaHei" panose="020B0503020204020204" pitchFamily="34" charset="-122"/>
              </a:rPr>
              <a:t>邮箱的十四封邮件进行了固定，并作出</a:t>
            </a:r>
            <a:r>
              <a:rPr lang="en-US" altLang="zh-CN"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司法鉴定检验报告书</a:t>
            </a:r>
            <a:r>
              <a:rPr lang="en-US" altLang="zh-CN"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粤安计司鉴</a:t>
            </a:r>
            <a:r>
              <a:rPr lang="en-US" altLang="zh-CN"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2011</a:t>
            </a:r>
            <a:r>
              <a:rPr lang="en-US" altLang="zh-CN"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第</a:t>
            </a:r>
            <a:r>
              <a:rPr lang="en-HK" sz="2458" dirty="0">
                <a:latin typeface="Microsoft YaHei" panose="020B0503020204020204" pitchFamily="34" charset="-122"/>
                <a:ea typeface="Microsoft YaHei" panose="020B0503020204020204" pitchFamily="34" charset="-122"/>
              </a:rPr>
              <a:t>023</a:t>
            </a:r>
            <a:r>
              <a:rPr lang="zh-CN" altLang="en-US" sz="2458" dirty="0">
                <a:latin typeface="Microsoft YaHei" panose="020B0503020204020204" pitchFamily="34" charset="-122"/>
                <a:ea typeface="Microsoft YaHei" panose="020B0503020204020204" pitchFamily="34" charset="-122"/>
              </a:rPr>
              <a:t>号</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a:t>
            </a:r>
            <a:endParaRPr lang="en-HK" sz="2458" dirty="0">
              <a:latin typeface="Microsoft YaHei" panose="020B0503020204020204" pitchFamily="34" charset="-122"/>
              <a:ea typeface="Microsoft YaHei" panose="020B0503020204020204" pitchFamily="34" charset="-122"/>
            </a:endParaRPr>
          </a:p>
          <a:p>
            <a:pPr algn="just"/>
            <a:r>
              <a:rPr lang="zh-CN" altLang="en-US" sz="2458" dirty="0">
                <a:latin typeface="Microsoft YaHei" panose="020B0503020204020204" pitchFamily="34" charset="-122"/>
                <a:ea typeface="Microsoft YaHei" panose="020B0503020204020204" pitchFamily="34" charset="-122"/>
              </a:rPr>
              <a:t>经委托北京国科知识产权司法鉴定中心鉴定</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华为技术有限公司送检的文件名为</a:t>
            </a:r>
            <a:r>
              <a:rPr lang="en-HK" sz="2458" dirty="0">
                <a:latin typeface="Microsoft YaHei" panose="020B0503020204020204" pitchFamily="34" charset="-122"/>
                <a:ea typeface="Microsoft YaHei" panose="020B0503020204020204" pitchFamily="34" charset="-122"/>
              </a:rPr>
              <a:t>IAM Equipment.x1s</a:t>
            </a:r>
            <a:r>
              <a:rPr lang="zh-CN" altLang="en-US"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IAM </a:t>
            </a:r>
            <a:r>
              <a:rPr lang="en-HK" sz="2458" dirty="0" err="1">
                <a:latin typeface="Microsoft YaHei" panose="020B0503020204020204" pitchFamily="34" charset="-122"/>
                <a:ea typeface="Microsoft YaHei" panose="020B0503020204020204" pitchFamily="34" charset="-122"/>
              </a:rPr>
              <a:t>serivce</a:t>
            </a:r>
            <a:r>
              <a:rPr lang="en-HK" sz="2458" dirty="0">
                <a:latin typeface="Microsoft YaHei" panose="020B0503020204020204" pitchFamily="34" charset="-122"/>
                <a:ea typeface="Microsoft YaHei" panose="020B0503020204020204" pitchFamily="34" charset="-122"/>
              </a:rPr>
              <a:t>(W.x1s</a:t>
            </a:r>
            <a:r>
              <a:rPr lang="zh-CN" altLang="en-US"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Mauritania.x1s</a:t>
            </a:r>
            <a:r>
              <a:rPr lang="zh-CN" altLang="en-US" sz="2458" dirty="0">
                <a:latin typeface="Microsoft YaHei" panose="020B0503020204020204" pitchFamily="34" charset="-122"/>
                <a:ea typeface="Microsoft YaHei" panose="020B0503020204020204" pitchFamily="34" charset="-122"/>
              </a:rPr>
              <a:t>、</a:t>
            </a:r>
            <a:r>
              <a:rPr lang="en-HK" sz="2458" dirty="0" err="1">
                <a:latin typeface="Microsoft YaHei" panose="020B0503020204020204" pitchFamily="34" charset="-122"/>
                <a:ea typeface="Microsoft YaHei" panose="020B0503020204020204" pitchFamily="34" charset="-122"/>
              </a:rPr>
              <a:t>Meditel.xls</a:t>
            </a:r>
            <a:r>
              <a:rPr lang="zh-CN" altLang="en-US"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WANA.x1s</a:t>
            </a:r>
            <a:r>
              <a:rPr lang="zh-CN" altLang="en-US" sz="2458" dirty="0">
                <a:latin typeface="Microsoft YaHei" panose="020B0503020204020204" pitchFamily="34" charset="-122"/>
                <a:ea typeface="Microsoft YaHei" panose="020B0503020204020204" pitchFamily="34" charset="-122"/>
              </a:rPr>
              <a:t>等五个文件所记载的经营信息是不为公众所知悉</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并且能为权利人带来经济利益、具有实用性的文件；且华为技术有限公司送检的上述五个文件与</a:t>
            </a:r>
            <a:r>
              <a:rPr lang="en-US" altLang="zh-CN"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司法鉴定检验报告书</a:t>
            </a:r>
            <a:r>
              <a:rPr lang="en-US" altLang="zh-CN"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粤安计司鉴</a:t>
            </a:r>
            <a:r>
              <a:rPr lang="en-US" altLang="zh-CN"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2011</a:t>
            </a:r>
            <a:r>
              <a:rPr lang="en-US" altLang="zh-CN"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第</a:t>
            </a:r>
            <a:r>
              <a:rPr lang="en-HK" sz="2458" dirty="0">
                <a:latin typeface="Microsoft YaHei" panose="020B0503020204020204" pitchFamily="34" charset="-122"/>
                <a:ea typeface="Microsoft YaHei" panose="020B0503020204020204" pitchFamily="34" charset="-122"/>
              </a:rPr>
              <a:t>023</a:t>
            </a:r>
            <a:r>
              <a:rPr lang="zh-CN" altLang="en-US" sz="2458" dirty="0">
                <a:latin typeface="Microsoft YaHei" panose="020B0503020204020204" pitchFamily="34" charset="-122"/>
                <a:ea typeface="Microsoft YaHei" panose="020B0503020204020204" pitchFamily="34" charset="-122"/>
              </a:rPr>
              <a:t>号</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所附光盘中的相应文件记载的相应信息相同。</a:t>
            </a:r>
            <a:endParaRPr lang="en-HK" sz="2458" dirty="0">
              <a:latin typeface="Microsoft YaHei" panose="020B0503020204020204" pitchFamily="34" charset="-122"/>
              <a:ea typeface="Microsoft YaHei" panose="020B0503020204020204" pitchFamily="34" charset="-122"/>
            </a:endParaRPr>
          </a:p>
          <a:p>
            <a:pPr algn="just"/>
            <a:r>
              <a:rPr lang="zh-CN" altLang="en-US" sz="2458" dirty="0">
                <a:latin typeface="Microsoft YaHei" panose="020B0503020204020204" pitchFamily="34" charset="-122"/>
                <a:ea typeface="Microsoft YaHei" panose="020B0503020204020204" pitchFamily="34" charset="-122"/>
              </a:rPr>
              <a:t>经深圳市中衡信资产评估有限公司的评估</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被告人耿某泄露的经营信息商业秘密事件对华为技术有限公司造成投入成本损失价值为人民币七十万元整</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a:t>
            </a:r>
            <a:r>
              <a:rPr lang="en-HK" sz="2458" dirty="0">
                <a:latin typeface="Microsoft YaHei" panose="020B0503020204020204" pitchFamily="34" charset="-122"/>
                <a:ea typeface="Microsoft YaHei" panose="020B0503020204020204" pitchFamily="34" charset="-122"/>
              </a:rPr>
              <a:t>700,000.00</a:t>
            </a:r>
            <a:r>
              <a:rPr lang="zh-CN" altLang="en-US" sz="2458" dirty="0">
                <a:latin typeface="Microsoft YaHei" panose="020B0503020204020204" pitchFamily="34" charset="-122"/>
                <a:ea typeface="Microsoft YaHei" panose="020B0503020204020204" pitchFamily="34" charset="-122"/>
              </a:rPr>
              <a:t>元</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a:t>
            </a:r>
            <a:endParaRPr lang="en-HK" sz="2458" dirty="0">
              <a:latin typeface="Microsoft YaHei" panose="020B0503020204020204" pitchFamily="34" charset="-122"/>
              <a:ea typeface="Microsoft YaHei" panose="020B0503020204020204" pitchFamily="34" charset="-122"/>
            </a:endParaRPr>
          </a:p>
        </p:txBody>
      </p:sp>
      <p:sp>
        <p:nvSpPr>
          <p:cNvPr id="4" name="Slide Number Placeholder 3">
            <a:extLst>
              <a:ext uri="{FF2B5EF4-FFF2-40B4-BE49-F238E27FC236}">
                <a16:creationId xmlns:a16="http://schemas.microsoft.com/office/drawing/2014/main" id="{94994CF3-5067-6F4B-A783-3B8D5CE81481}"/>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31473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8075-E2BA-2642-952C-EB82D72E1C83}"/>
              </a:ext>
            </a:extLst>
          </p:cNvPr>
          <p:cNvSpPr>
            <a:spLocks noGrp="1"/>
          </p:cNvSpPr>
          <p:nvPr>
            <p:ph type="title"/>
          </p:nvPr>
        </p:nvSpPr>
        <p:spPr>
          <a:xfrm>
            <a:off x="686181" y="160337"/>
            <a:ext cx="10819642" cy="1142999"/>
          </a:xfrm>
        </p:spPr>
        <p:txBody>
          <a:bodyPr>
            <a:normAutofit/>
          </a:bodyPr>
          <a:lstStyle/>
          <a:p>
            <a:r>
              <a:rPr lang="zh-CN" altLang="en-US" sz="4097" dirty="0">
                <a:solidFill>
                  <a:schemeClr val="bg1"/>
                </a:solidFill>
                <a:latin typeface="Microsoft YaHei" panose="020B0503020204020204" pitchFamily="34" charset="-122"/>
                <a:ea typeface="Microsoft YaHei" panose="020B0503020204020204" pitchFamily="34" charset="-122"/>
              </a:rPr>
              <a:t>耿某侵犯商业秘密案</a:t>
            </a:r>
            <a:endParaRPr lang="en-US" dirty="0"/>
          </a:p>
        </p:txBody>
      </p:sp>
      <p:sp>
        <p:nvSpPr>
          <p:cNvPr id="6" name="Content Placeholder 5">
            <a:extLst>
              <a:ext uri="{FF2B5EF4-FFF2-40B4-BE49-F238E27FC236}">
                <a16:creationId xmlns:a16="http://schemas.microsoft.com/office/drawing/2014/main" id="{8820DF1B-6A0C-8A45-B7E3-DE53C99010AB}"/>
              </a:ext>
            </a:extLst>
          </p:cNvPr>
          <p:cNvSpPr>
            <a:spLocks noGrp="1"/>
          </p:cNvSpPr>
          <p:nvPr>
            <p:ph sz="half" idx="1"/>
          </p:nvPr>
        </p:nvSpPr>
        <p:spPr/>
        <p:txBody>
          <a:bodyPr>
            <a:normAutofit fontScale="85000" lnSpcReduction="10000"/>
          </a:bodyPr>
          <a:lstStyle/>
          <a:p>
            <a:pPr algn="just"/>
            <a:r>
              <a:rPr lang="zh-CN" altLang="en-US" sz="2458" dirty="0">
                <a:latin typeface="Microsoft YaHei" panose="020B0503020204020204" pitchFamily="34" charset="-122"/>
                <a:ea typeface="Microsoft YaHei" panose="020B0503020204020204" pitchFamily="34" charset="-122"/>
              </a:rPr>
              <a:t>被告人耿某在华为技术有限公司工作期间</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应中兴通讯股份有限公司</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以下简称中兴公司</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员工王某某要求</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为王某某收集中兴公司竞争对手的有关信息</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其中包括华为技术有限公司的有关信息。</a:t>
            </a:r>
            <a:r>
              <a:rPr lang="en-HK" sz="2458" dirty="0">
                <a:latin typeface="Microsoft YaHei" panose="020B0503020204020204" pitchFamily="34" charset="-122"/>
                <a:ea typeface="Microsoft YaHei" panose="020B0503020204020204" pitchFamily="34" charset="-122"/>
              </a:rPr>
              <a:t>2010</a:t>
            </a:r>
            <a:r>
              <a:rPr lang="zh-CN" altLang="en-US" sz="2458" dirty="0">
                <a:latin typeface="Microsoft YaHei" panose="020B0503020204020204" pitchFamily="34" charset="-122"/>
                <a:ea typeface="Microsoft YaHei" panose="020B0503020204020204" pitchFamily="34" charset="-122"/>
              </a:rPr>
              <a:t>年</a:t>
            </a:r>
            <a:r>
              <a:rPr lang="en-HK" sz="2458" dirty="0">
                <a:latin typeface="Microsoft YaHei" panose="020B0503020204020204" pitchFamily="34" charset="-122"/>
                <a:ea typeface="Microsoft YaHei" panose="020B0503020204020204" pitchFamily="34" charset="-122"/>
              </a:rPr>
              <a:t>7</a:t>
            </a:r>
            <a:r>
              <a:rPr lang="zh-CN" altLang="en-US" sz="2458" dirty="0">
                <a:latin typeface="Microsoft YaHei" panose="020B0503020204020204" pitchFamily="34" charset="-122"/>
                <a:ea typeface="Microsoft YaHei" panose="020B0503020204020204" pitchFamily="34" charset="-122"/>
              </a:rPr>
              <a:t>月</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被告人耿某利用自己工作上的便利</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取得华为技术有限公司摩洛哥代表处的四个客户回款周报</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并通过自己的电子邮箱</a:t>
            </a:r>
            <a:r>
              <a:rPr lang="en-HK" sz="2458" dirty="0" err="1">
                <a:latin typeface="Microsoft YaHei" panose="020B0503020204020204" pitchFamily="34" charset="-122"/>
                <a:ea typeface="Microsoft YaHei" panose="020B0503020204020204" pitchFamily="34" charset="-122"/>
              </a:rPr>
              <a:t>gengyuxuan</a:t>
            </a:r>
            <a:r>
              <a:rPr lang="en-US" altLang="zh-CN" sz="2458" dirty="0">
                <a:latin typeface="Microsoft YaHei" panose="020B0503020204020204" pitchFamily="34" charset="-122"/>
                <a:ea typeface="Microsoft YaHei" panose="020B0503020204020204" pitchFamily="34" charset="-122"/>
              </a:rPr>
              <a:t>@</a:t>
            </a:r>
            <a:r>
              <a:rPr lang="en-HK" sz="2458" dirty="0" err="1">
                <a:latin typeface="Microsoft YaHei" panose="020B0503020204020204" pitchFamily="34" charset="-122"/>
                <a:ea typeface="Microsoft YaHei" panose="020B0503020204020204" pitchFamily="34" charset="-122"/>
              </a:rPr>
              <a:t>huawei.com</a:t>
            </a:r>
            <a:r>
              <a:rPr lang="zh-CN" altLang="en-US" sz="2458" dirty="0">
                <a:latin typeface="Microsoft YaHei" panose="020B0503020204020204" pitchFamily="34" charset="-122"/>
                <a:ea typeface="Microsoft YaHei" panose="020B0503020204020204" pitchFamily="34" charset="-122"/>
              </a:rPr>
              <a:t>在互联网将上述信息发送给王某某的电子邮箱</a:t>
            </a:r>
            <a:r>
              <a:rPr lang="en-HK" sz="2458" dirty="0">
                <a:latin typeface="Microsoft YaHei" panose="020B0503020204020204" pitchFamily="34" charset="-122"/>
                <a:ea typeface="Microsoft YaHei" panose="020B0503020204020204" pitchFamily="34" charset="-122"/>
              </a:rPr>
              <a:t>wolfwang_1982</a:t>
            </a:r>
            <a:r>
              <a:rPr lang="en-US" altLang="zh-CN" sz="2458" dirty="0">
                <a:latin typeface="Microsoft YaHei" panose="020B0503020204020204" pitchFamily="34" charset="-122"/>
                <a:ea typeface="Microsoft YaHei" panose="020B0503020204020204" pitchFamily="34" charset="-122"/>
              </a:rPr>
              <a:t>@</a:t>
            </a:r>
            <a:r>
              <a:rPr lang="en-HK" sz="2458" dirty="0" err="1">
                <a:latin typeface="Microsoft YaHei" panose="020B0503020204020204" pitchFamily="34" charset="-122"/>
                <a:ea typeface="Microsoft YaHei" panose="020B0503020204020204" pitchFamily="34" charset="-122"/>
              </a:rPr>
              <a:t>hotmail.com</a:t>
            </a:r>
            <a:r>
              <a:rPr lang="zh-CN" altLang="en-US" sz="2458" dirty="0">
                <a:latin typeface="Microsoft YaHei" panose="020B0503020204020204" pitchFamily="34" charset="-122"/>
                <a:ea typeface="Microsoft YaHei" panose="020B0503020204020204" pitchFamily="34" charset="-122"/>
              </a:rPr>
              <a:t>。</a:t>
            </a:r>
            <a:endParaRPr lang="en-US" altLang="zh-CN" sz="2458" dirty="0">
              <a:latin typeface="Microsoft YaHei" panose="020B0503020204020204" pitchFamily="34" charset="-122"/>
              <a:ea typeface="Microsoft YaHei" panose="020B0503020204020204" pitchFamily="34" charset="-122"/>
            </a:endParaRPr>
          </a:p>
          <a:p>
            <a:pPr algn="just"/>
            <a:r>
              <a:rPr lang="zh-CN" altLang="en-US" sz="2458" dirty="0">
                <a:latin typeface="Microsoft YaHei" panose="020B0503020204020204" pitchFamily="34" charset="-122"/>
                <a:ea typeface="Microsoft YaHei" panose="020B0503020204020204" pitchFamily="34" charset="-122"/>
              </a:rPr>
              <a:t>经深圳市中衡信资产评估有限公司的评估</a:t>
            </a:r>
            <a:r>
              <a:rPr lang="en-HK" sz="2458" dirty="0">
                <a:latin typeface="Microsoft YaHei" panose="020B0503020204020204" pitchFamily="34" charset="-122"/>
                <a:ea typeface="Microsoft YaHei" panose="020B0503020204020204" pitchFamily="34" charset="-122"/>
              </a:rPr>
              <a:t>,</a:t>
            </a:r>
            <a:r>
              <a:rPr lang="zh-CN" altLang="en-US" sz="2458" dirty="0">
                <a:latin typeface="Microsoft YaHei" panose="020B0503020204020204" pitchFamily="34" charset="-122"/>
                <a:ea typeface="Microsoft YaHei" panose="020B0503020204020204" pitchFamily="34" charset="-122"/>
              </a:rPr>
              <a:t>被告人耿某泄露的经营信息商业秘密事件对华为技术有限公司造成投入成本损失价值为人民币七十万元整。</a:t>
            </a:r>
            <a:endParaRPr lang="en-HK" sz="2458" dirty="0">
              <a:latin typeface="Microsoft YaHei" panose="020B0503020204020204" pitchFamily="34" charset="-122"/>
              <a:ea typeface="Microsoft YaHei" panose="020B0503020204020204" pitchFamily="34" charset="-122"/>
            </a:endParaRPr>
          </a:p>
          <a:p>
            <a:pPr algn="just"/>
            <a:endParaRPr lang="en-HK" sz="2458" dirty="0">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6A0E6333-1C44-8F43-A6B4-6CB5303788AD}"/>
              </a:ext>
            </a:extLst>
          </p:cNvPr>
          <p:cNvSpPr>
            <a:spLocks noGrp="1"/>
          </p:cNvSpPr>
          <p:nvPr>
            <p:ph sz="half" idx="2"/>
          </p:nvPr>
        </p:nvSpPr>
        <p:spPr>
          <a:xfrm>
            <a:off x="6243498" y="1552811"/>
            <a:ext cx="5504766" cy="4525963"/>
          </a:xfrm>
        </p:spPr>
        <p:txBody>
          <a:bodyPr>
            <a:noAutofit/>
          </a:bodyPr>
          <a:lstStyle/>
          <a:p>
            <a:pPr marL="0" indent="0" algn="just">
              <a:buNone/>
            </a:pPr>
            <a:r>
              <a:rPr lang="zh-CN" altLang="en-US" dirty="0">
                <a:latin typeface="Microsoft YaHei" panose="020B0503020204020204" pitchFamily="34" charset="-122"/>
                <a:ea typeface="Microsoft YaHei" panose="020B0503020204020204" pitchFamily="34" charset="-122"/>
              </a:rPr>
              <a:t>公诉机关提供了相应证据，认为被告人耿某的行为已触犯</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中华人民共和国刑法</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第二百一十九条之规定，</a:t>
            </a:r>
            <a:r>
              <a:rPr lang="zh-CN" altLang="en-US" dirty="0">
                <a:solidFill>
                  <a:srgbClr val="C00000"/>
                </a:solidFill>
                <a:latin typeface="Microsoft YaHei" panose="020B0503020204020204" pitchFamily="34" charset="-122"/>
                <a:ea typeface="Microsoft YaHei" panose="020B0503020204020204" pitchFamily="34" charset="-122"/>
              </a:rPr>
              <a:t>构成侵犯商业秘密罪</a:t>
            </a:r>
            <a:r>
              <a:rPr lang="zh-CN" altLang="en-US" dirty="0">
                <a:latin typeface="Microsoft YaHei" panose="020B0503020204020204" pitchFamily="34" charset="-122"/>
                <a:ea typeface="Microsoft YaHei" panose="020B0503020204020204" pitchFamily="34" charset="-122"/>
              </a:rPr>
              <a:t>，并以深龙检量建</a:t>
            </a:r>
            <a:r>
              <a:rPr lang="en-HK" dirty="0">
                <a:latin typeface="Microsoft YaHei" panose="020B0503020204020204" pitchFamily="34" charset="-122"/>
                <a:ea typeface="Microsoft YaHei" panose="020B0503020204020204" pitchFamily="34" charset="-122"/>
              </a:rPr>
              <a:t>[2012]5194</a:t>
            </a:r>
            <a:r>
              <a:rPr lang="zh-CN" altLang="en-US" dirty="0">
                <a:latin typeface="Microsoft YaHei" panose="020B0503020204020204" pitchFamily="34" charset="-122"/>
                <a:ea typeface="Microsoft YaHei" panose="020B0503020204020204" pitchFamily="34" charset="-122"/>
              </a:rPr>
              <a:t>号量刑建议书建议对被告人耿某判处八个月以下有期徒刑或者拘役，并处罚金。</a:t>
            </a:r>
            <a:endParaRPr lang="en-US" sz="2868" dirty="0">
              <a:latin typeface="Microsoft YaHei" panose="020B0503020204020204" pitchFamily="34" charset="-122"/>
              <a:ea typeface="Microsoft YaHei" panose="020B0503020204020204" pitchFamily="34" charset="-122"/>
            </a:endParaRPr>
          </a:p>
        </p:txBody>
      </p:sp>
      <p:sp>
        <p:nvSpPr>
          <p:cNvPr id="5" name="Slide Number Placeholder 4">
            <a:extLst>
              <a:ext uri="{FF2B5EF4-FFF2-40B4-BE49-F238E27FC236}">
                <a16:creationId xmlns:a16="http://schemas.microsoft.com/office/drawing/2014/main" id="{1FFA7317-2562-274A-BBDA-143A14AE601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03858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651FF-A5C6-1040-8080-2A66F56A65EF}"/>
              </a:ext>
            </a:extLst>
          </p:cNvPr>
          <p:cNvSpPr>
            <a:spLocks noGrp="1"/>
          </p:cNvSpPr>
          <p:nvPr>
            <p:ph type="title"/>
          </p:nvPr>
        </p:nvSpPr>
        <p:spPr/>
        <p:txBody>
          <a:bodyPr/>
          <a:lstStyle/>
          <a:p>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5D477FEA-9844-3344-8D67-F29C477F5CA1}"/>
              </a:ext>
            </a:extLst>
          </p:cNvPr>
          <p:cNvGraphicFramePr>
            <a:graphicFrameLocks noGrp="1"/>
          </p:cNvGraphicFramePr>
          <p:nvPr>
            <p:ph idx="1"/>
          </p:nvPr>
        </p:nvGraphicFramePr>
        <p:xfrm>
          <a:off x="686668" y="1599874"/>
          <a:ext cx="10818665" cy="4526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C147BE-F432-F845-B489-8893AD38124E}"/>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350932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D24-BC5A-2E42-A1D0-230FA869AE18}"/>
              </a:ext>
            </a:extLst>
          </p:cNvPr>
          <p:cNvSpPr>
            <a:spLocks noGrp="1"/>
          </p:cNvSpPr>
          <p:nvPr>
            <p:ph type="title"/>
          </p:nvPr>
        </p:nvSpPr>
        <p:spPr>
          <a:xfrm>
            <a:off x="196056" y="342107"/>
            <a:ext cx="10029905" cy="1142999"/>
          </a:xfrm>
        </p:spPr>
        <p:txBody>
          <a:bodyPr>
            <a:noAutofit/>
          </a:bodyPr>
          <a:lstStyle/>
          <a:p>
            <a:r>
              <a:rPr lang="zh-CN" altLang="en-US" sz="2868" dirty="0">
                <a:solidFill>
                  <a:schemeClr val="bg1"/>
                </a:solidFill>
                <a:latin typeface="Microsoft YaHei" panose="020B0503020204020204" pitchFamily="34" charset="-122"/>
                <a:ea typeface="Microsoft YaHei" panose="020B0503020204020204" pitchFamily="34" charset="-122"/>
              </a:rPr>
              <a:t>不乱买电子商务（北京）有限公司与北京闪亮时尚信息技术有限公司侵害计算机软件著作权纠纷</a:t>
            </a:r>
            <a:br>
              <a:rPr lang="en-HK" sz="2868" dirty="0">
                <a:solidFill>
                  <a:schemeClr val="bg1"/>
                </a:solidFill>
                <a:latin typeface="Microsoft YaHei" panose="020B0503020204020204" pitchFamily="34" charset="-122"/>
                <a:ea typeface="Microsoft YaHei" panose="020B0503020204020204" pitchFamily="34" charset="-122"/>
              </a:rPr>
            </a:br>
            <a:endParaRPr lang="en-US" sz="2868" dirty="0">
              <a:solidFill>
                <a:schemeClr val="bg1"/>
              </a:solidFill>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FEA25D17-35E2-7F4A-9714-1BEFE724BCBF}"/>
              </a:ext>
            </a:extLst>
          </p:cNvPr>
          <p:cNvSpPr>
            <a:spLocks noGrp="1"/>
          </p:cNvSpPr>
          <p:nvPr>
            <p:ph idx="1"/>
          </p:nvPr>
        </p:nvSpPr>
        <p:spPr/>
        <p:txBody>
          <a:bodyPr>
            <a:normAutofit fontScale="92500" lnSpcReduction="10000"/>
          </a:bodyPr>
          <a:lstStyle/>
          <a:p>
            <a:pPr marL="0" indent="0" algn="just">
              <a:buNone/>
            </a:pPr>
            <a:r>
              <a:rPr lang="zh-CN" altLang="en-US" sz="2868" dirty="0">
                <a:latin typeface="Microsoft YaHei Light" panose="020B0502040204020203" pitchFamily="34" charset="-122"/>
                <a:ea typeface="Microsoft YaHei Light" panose="020B0502040204020203" pitchFamily="34" charset="-122"/>
              </a:rPr>
              <a:t>原告是一家电子商务公司，并自主开发旗下网站</a:t>
            </a:r>
            <a:r>
              <a:rPr lang="en-HK"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不乱买</a:t>
            </a:r>
            <a:r>
              <a:rPr lang="en-HK"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a:t>
            </a:r>
            <a:r>
              <a:rPr lang="en-HK" sz="2868" dirty="0">
                <a:latin typeface="Microsoft YaHei Light" panose="020B0502040204020203" pitchFamily="34" charset="-122"/>
                <a:ea typeface="Microsoft YaHei Light" panose="020B0502040204020203" pitchFamily="34" charset="-122"/>
              </a:rPr>
              <a:t>http://</a:t>
            </a:r>
            <a:r>
              <a:rPr lang="en-HK" sz="2868" dirty="0" err="1">
                <a:latin typeface="Microsoft YaHei Light" panose="020B0502040204020203" pitchFamily="34" charset="-122"/>
                <a:ea typeface="Microsoft YaHei Light" panose="020B0502040204020203" pitchFamily="34" charset="-122"/>
              </a:rPr>
              <a:t>www.buluanmai.com</a:t>
            </a:r>
            <a:r>
              <a:rPr lang="zh-CN" altLang="en-US" sz="2868" dirty="0">
                <a:latin typeface="Microsoft YaHei Light" panose="020B0502040204020203" pitchFamily="34" charset="-122"/>
                <a:ea typeface="Microsoft YaHei Light" panose="020B0502040204020203" pitchFamily="34" charset="-122"/>
              </a:rPr>
              <a:t>）。该网站是一个创新的全中文海淘搜索引擎，自</a:t>
            </a:r>
            <a:r>
              <a:rPr lang="en-HK" sz="2868" dirty="0">
                <a:latin typeface="Microsoft YaHei Light" panose="020B0502040204020203" pitchFamily="34" charset="-122"/>
                <a:ea typeface="Microsoft YaHei Light" panose="020B0502040204020203" pitchFamily="34" charset="-122"/>
              </a:rPr>
              <a:t>2014</a:t>
            </a:r>
            <a:r>
              <a:rPr lang="zh-CN" altLang="en-US" sz="2868" dirty="0">
                <a:latin typeface="Microsoft YaHei Light" panose="020B0502040204020203" pitchFamily="34" charset="-122"/>
                <a:ea typeface="Microsoft YaHei Light" panose="020B0502040204020203" pitchFamily="34" charset="-122"/>
              </a:rPr>
              <a:t>年</a:t>
            </a:r>
            <a:r>
              <a:rPr lang="en-HK" sz="2868" dirty="0">
                <a:latin typeface="Microsoft YaHei Light" panose="020B0502040204020203" pitchFamily="34" charset="-122"/>
                <a:ea typeface="Microsoft YaHei Light" panose="020B0502040204020203" pitchFamily="34" charset="-122"/>
              </a:rPr>
              <a:t>8</a:t>
            </a:r>
            <a:r>
              <a:rPr lang="zh-CN" altLang="en-US" sz="2868" dirty="0">
                <a:latin typeface="Microsoft YaHei Light" panose="020B0502040204020203" pitchFamily="34" charset="-122"/>
                <a:ea typeface="Microsoft YaHei Light" panose="020B0502040204020203" pitchFamily="34" charset="-122"/>
              </a:rPr>
              <a:t>月上线以来积累了大量用户，并享有很高知名度。被告公司成立于</a:t>
            </a:r>
            <a:r>
              <a:rPr lang="en-HK" sz="2868" dirty="0">
                <a:latin typeface="Microsoft YaHei Light" panose="020B0502040204020203" pitchFamily="34" charset="-122"/>
                <a:ea typeface="Microsoft YaHei Light" panose="020B0502040204020203" pitchFamily="34" charset="-122"/>
              </a:rPr>
              <a:t>2016</a:t>
            </a:r>
            <a:r>
              <a:rPr lang="zh-CN" altLang="en-US" sz="2868" dirty="0">
                <a:latin typeface="Microsoft YaHei Light" panose="020B0502040204020203" pitchFamily="34" charset="-122"/>
                <a:ea typeface="Microsoft YaHei Light" panose="020B0502040204020203" pitchFamily="34" charset="-122"/>
              </a:rPr>
              <a:t>年</a:t>
            </a:r>
            <a:r>
              <a:rPr lang="en-HK" sz="2868" dirty="0">
                <a:latin typeface="Microsoft YaHei Light" panose="020B0502040204020203" pitchFamily="34" charset="-122"/>
                <a:ea typeface="Microsoft YaHei Light" panose="020B0502040204020203" pitchFamily="34" charset="-122"/>
              </a:rPr>
              <a:t>6</a:t>
            </a:r>
            <a:r>
              <a:rPr lang="zh-CN" altLang="en-US" sz="2868" dirty="0">
                <a:latin typeface="Microsoft YaHei Light" panose="020B0502040204020203" pitchFamily="34" charset="-122"/>
                <a:ea typeface="Microsoft YaHei Light" panose="020B0502040204020203" pitchFamily="34" charset="-122"/>
              </a:rPr>
              <a:t>月</a:t>
            </a:r>
            <a:r>
              <a:rPr lang="en-HK" sz="2868" dirty="0">
                <a:latin typeface="Microsoft YaHei Light" panose="020B0502040204020203" pitchFamily="34" charset="-122"/>
                <a:ea typeface="Microsoft YaHei Light" panose="020B0502040204020203" pitchFamily="34" charset="-122"/>
              </a:rPr>
              <a:t>15</a:t>
            </a:r>
            <a:r>
              <a:rPr lang="zh-CN" altLang="en-US" sz="2868" dirty="0">
                <a:latin typeface="Microsoft YaHei Light" panose="020B0502040204020203" pitchFamily="34" charset="-122"/>
                <a:ea typeface="Microsoft YaHei Light" panose="020B0502040204020203" pitchFamily="34" charset="-122"/>
              </a:rPr>
              <a:t>日，经营范围与原告相同。原告发现被告旗下网站</a:t>
            </a:r>
            <a:r>
              <a:rPr lang="en-HK"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闪亮时刻</a:t>
            </a:r>
            <a:r>
              <a:rPr lang="en-HK"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a:t>
            </a:r>
            <a:r>
              <a:rPr lang="en-HK" sz="2868" dirty="0">
                <a:latin typeface="Microsoft YaHei Light" panose="020B0502040204020203" pitchFamily="34" charset="-122"/>
                <a:ea typeface="Microsoft YaHei Light" panose="020B0502040204020203" pitchFamily="34" charset="-122"/>
              </a:rPr>
              <a:t>http://</a:t>
            </a:r>
            <a:r>
              <a:rPr lang="en-HK" sz="2868" dirty="0" err="1">
                <a:latin typeface="Microsoft YaHei Light" panose="020B0502040204020203" pitchFamily="34" charset="-122"/>
                <a:ea typeface="Microsoft YaHei Light" panose="020B0502040204020203" pitchFamily="34" charset="-122"/>
              </a:rPr>
              <a:t>www.blinghour.com</a:t>
            </a:r>
            <a:r>
              <a:rPr lang="zh-CN" altLang="en-US" sz="2868" dirty="0">
                <a:latin typeface="Microsoft YaHei Light" panose="020B0502040204020203" pitchFamily="34" charset="-122"/>
                <a:ea typeface="Microsoft YaHei Light" panose="020B0502040204020203" pitchFamily="34" charset="-122"/>
              </a:rPr>
              <a:t>）自</a:t>
            </a:r>
            <a:r>
              <a:rPr lang="en-HK" sz="2868" dirty="0">
                <a:latin typeface="Microsoft YaHei Light" panose="020B0502040204020203" pitchFamily="34" charset="-122"/>
                <a:ea typeface="Microsoft YaHei Light" panose="020B0502040204020203" pitchFamily="34" charset="-122"/>
              </a:rPr>
              <a:t>2016</a:t>
            </a:r>
            <a:r>
              <a:rPr lang="zh-CN" altLang="en-US" sz="2868" dirty="0">
                <a:latin typeface="Microsoft YaHei Light" panose="020B0502040204020203" pitchFamily="34" charset="-122"/>
                <a:ea typeface="Microsoft YaHei Light" panose="020B0502040204020203" pitchFamily="34" charset="-122"/>
              </a:rPr>
              <a:t>年</a:t>
            </a:r>
            <a:r>
              <a:rPr lang="en-HK" sz="2868" dirty="0">
                <a:latin typeface="Microsoft YaHei Light" panose="020B0502040204020203" pitchFamily="34" charset="-122"/>
                <a:ea typeface="Microsoft YaHei Light" panose="020B0502040204020203" pitchFamily="34" charset="-122"/>
              </a:rPr>
              <a:t>7</a:t>
            </a:r>
            <a:r>
              <a:rPr lang="zh-CN" altLang="en-US" sz="2868" dirty="0">
                <a:latin typeface="Microsoft YaHei Light" panose="020B0502040204020203" pitchFamily="34" charset="-122"/>
                <a:ea typeface="Microsoft YaHei Light" panose="020B0502040204020203" pitchFamily="34" charset="-122"/>
              </a:rPr>
              <a:t>月上线，同为海淘搜索引擎，其网站设计、布局及源代码均与原告网站实质性相同。原告认为被告未经许可使用了与原告网站相同的设计、布局，采用相同源代码，牟取利益，损害了原告依法享有的署名权、修改权、复制权等，给原告造成了巨大经济损失，故诉至法院提出诉讼请求：</a:t>
            </a:r>
            <a:r>
              <a:rPr lang="en-HK" sz="2868" dirty="0">
                <a:latin typeface="Microsoft YaHei Light" panose="020B0502040204020203" pitchFamily="34" charset="-122"/>
                <a:ea typeface="Microsoft YaHei Light" panose="020B0502040204020203" pitchFamily="34" charset="-122"/>
              </a:rPr>
              <a:t>1</a:t>
            </a:r>
            <a:r>
              <a:rPr lang="zh-CN" altLang="en-US" sz="2868" dirty="0">
                <a:latin typeface="Microsoft YaHei Light" panose="020B0502040204020203" pitchFamily="34" charset="-122"/>
                <a:ea typeface="Microsoft YaHei Light" panose="020B0502040204020203" pitchFamily="34" charset="-122"/>
              </a:rPr>
              <a:t>、判令被告立即停止使用侵权软件；</a:t>
            </a:r>
            <a:r>
              <a:rPr lang="en-HK" sz="2868" dirty="0">
                <a:latin typeface="Microsoft YaHei Light" panose="020B0502040204020203" pitchFamily="34" charset="-122"/>
                <a:ea typeface="Microsoft YaHei Light" panose="020B0502040204020203" pitchFamily="34" charset="-122"/>
              </a:rPr>
              <a:t>2</a:t>
            </a:r>
            <a:r>
              <a:rPr lang="zh-CN" altLang="en-US" sz="2868" dirty="0">
                <a:latin typeface="Microsoft YaHei Light" panose="020B0502040204020203" pitchFamily="34" charset="-122"/>
                <a:ea typeface="Microsoft YaHei Light" panose="020B0502040204020203" pitchFamily="34" charset="-122"/>
              </a:rPr>
              <a:t>、判令被告在</a:t>
            </a:r>
            <a:r>
              <a:rPr lang="en-US" altLang="zh-CN"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人民日报</a:t>
            </a:r>
            <a:r>
              <a:rPr lang="en-US" altLang="zh-CN"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a:t>
            </a:r>
            <a:r>
              <a:rPr lang="en-US" altLang="zh-CN"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光明日报</a:t>
            </a:r>
            <a:r>
              <a:rPr lang="en-US" altLang="zh-CN" sz="2868" dirty="0">
                <a:latin typeface="Microsoft YaHei Light" panose="020B0502040204020203" pitchFamily="34" charset="-122"/>
                <a:ea typeface="Microsoft YaHei Light" panose="020B0502040204020203" pitchFamily="34" charset="-122"/>
              </a:rPr>
              <a:t>》</a:t>
            </a:r>
            <a:r>
              <a:rPr lang="zh-CN" altLang="en-US" sz="2868" dirty="0">
                <a:latin typeface="Microsoft YaHei Light" panose="020B0502040204020203" pitchFamily="34" charset="-122"/>
                <a:ea typeface="Microsoft YaHei Light" panose="020B0502040204020203" pitchFamily="34" charset="-122"/>
              </a:rPr>
              <a:t>及被告官方媒体上向原告公开赔礼道歉；</a:t>
            </a:r>
            <a:r>
              <a:rPr lang="en-HK" sz="2868" dirty="0">
                <a:latin typeface="Microsoft YaHei Light" panose="020B0502040204020203" pitchFamily="34" charset="-122"/>
                <a:ea typeface="Microsoft YaHei Light" panose="020B0502040204020203" pitchFamily="34" charset="-122"/>
              </a:rPr>
              <a:t>3</a:t>
            </a:r>
            <a:r>
              <a:rPr lang="zh-CN" altLang="en-US" sz="2868" dirty="0">
                <a:latin typeface="Microsoft YaHei Light" panose="020B0502040204020203" pitchFamily="34" charset="-122"/>
                <a:ea typeface="Microsoft YaHei Light" panose="020B0502040204020203" pitchFamily="34" charset="-122"/>
              </a:rPr>
              <a:t>、判令被告赔偿原告经济损失</a:t>
            </a:r>
            <a:r>
              <a:rPr lang="en-HK" sz="2868" dirty="0">
                <a:latin typeface="Microsoft YaHei Light" panose="020B0502040204020203" pitchFamily="34" charset="-122"/>
                <a:ea typeface="Microsoft YaHei Light" panose="020B0502040204020203" pitchFamily="34" charset="-122"/>
              </a:rPr>
              <a:t>50</a:t>
            </a:r>
            <a:r>
              <a:rPr lang="zh-CN" altLang="en-US" sz="2868" dirty="0">
                <a:latin typeface="Microsoft YaHei Light" panose="020B0502040204020203" pitchFamily="34" charset="-122"/>
                <a:ea typeface="Microsoft YaHei Light" panose="020B0502040204020203" pitchFamily="34" charset="-122"/>
              </a:rPr>
              <a:t>万元；</a:t>
            </a:r>
            <a:r>
              <a:rPr lang="en-HK" sz="2868" dirty="0">
                <a:latin typeface="Microsoft YaHei Light" panose="020B0502040204020203" pitchFamily="34" charset="-122"/>
                <a:ea typeface="Microsoft YaHei Light" panose="020B0502040204020203" pitchFamily="34" charset="-122"/>
              </a:rPr>
              <a:t>4</a:t>
            </a:r>
            <a:r>
              <a:rPr lang="zh-CN" altLang="en-US" sz="2868" dirty="0">
                <a:latin typeface="Microsoft YaHei Light" panose="020B0502040204020203" pitchFamily="34" charset="-122"/>
                <a:ea typeface="Microsoft YaHei Light" panose="020B0502040204020203" pitchFamily="34" charset="-122"/>
              </a:rPr>
              <a:t>、判令被告承担原告因本案的合理支出</a:t>
            </a:r>
            <a:r>
              <a:rPr lang="en-HK" sz="2868" dirty="0">
                <a:latin typeface="Microsoft YaHei Light" panose="020B0502040204020203" pitchFamily="34" charset="-122"/>
                <a:ea typeface="Microsoft YaHei Light" panose="020B0502040204020203" pitchFamily="34" charset="-122"/>
              </a:rPr>
              <a:t>119260</a:t>
            </a:r>
            <a:r>
              <a:rPr lang="zh-CN" altLang="en-US" sz="2868" dirty="0">
                <a:latin typeface="Microsoft YaHei Light" panose="020B0502040204020203" pitchFamily="34" charset="-122"/>
                <a:ea typeface="Microsoft YaHei Light" panose="020B0502040204020203" pitchFamily="34" charset="-122"/>
              </a:rPr>
              <a:t>元。</a:t>
            </a:r>
            <a:r>
              <a:rPr lang="en-HK" sz="2868" dirty="0">
                <a:latin typeface="Microsoft YaHei Light" panose="020B0502040204020203" pitchFamily="34" charset="-122"/>
                <a:ea typeface="Microsoft YaHei Light" panose="020B0502040204020203" pitchFamily="34" charset="-122"/>
              </a:rPr>
              <a:t> </a:t>
            </a:r>
            <a:endParaRPr lang="en-US" sz="2868" dirty="0">
              <a:latin typeface="Microsoft YaHei Light" panose="020B0502040204020203" pitchFamily="34" charset="-122"/>
              <a:ea typeface="Microsoft YaHei Light" panose="020B0502040204020203" pitchFamily="34" charset="-122"/>
            </a:endParaRPr>
          </a:p>
        </p:txBody>
      </p:sp>
      <p:sp>
        <p:nvSpPr>
          <p:cNvPr id="4" name="Slide Number Placeholder 3">
            <a:extLst>
              <a:ext uri="{FF2B5EF4-FFF2-40B4-BE49-F238E27FC236}">
                <a16:creationId xmlns:a16="http://schemas.microsoft.com/office/drawing/2014/main" id="{A2289D23-7BC5-084A-BE3D-F894EA4EEB32}"/>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5791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338403"/>
            <a:ext cx="10363200" cy="1470025"/>
          </a:xfrm>
        </p:spPr>
        <p:txBody>
          <a:bodyPr/>
          <a:lstStyle/>
          <a:p>
            <a:r>
              <a:rPr lang="en-US" dirty="0">
                <a:latin typeface="Baoli SC" panose="02010600040101010101" pitchFamily="2" charset="-122"/>
                <a:ea typeface="Baoli SC" panose="02010600040101010101" pitchFamily="2" charset="-122"/>
              </a:rPr>
              <a:t>计算机伦理课</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3579779" y="2548025"/>
            <a:ext cx="5303737" cy="2862322"/>
          </a:xfrm>
          <a:prstGeom prst="rect">
            <a:avLst/>
          </a:prstGeom>
          <a:noFill/>
        </p:spPr>
        <p:txBody>
          <a:bodyPr wrap="square" rtlCol="0">
            <a:spAutoFit/>
          </a:bodyPr>
          <a:lstStyle/>
          <a:p>
            <a:endParaRPr kumimoji="1" lang="en-US" altLang="zh-CN" dirty="0"/>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课是一个什么性质的课？</a:t>
            </a:r>
            <a:endParaRPr lang="en-US" altLang="zh-CN" sz="1800" dirty="0">
              <a:latin typeface="Weibei SC" panose="03000800000000000000" pitchFamily="66" charset="-128"/>
              <a:ea typeface="Weibei SC" panose="03000800000000000000" pitchFamily="66" charset="-128"/>
            </a:endParaRPr>
          </a:p>
          <a:p>
            <a:pPr marL="285750" indent="-285750">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课与其它计算机</a:t>
            </a:r>
            <a:r>
              <a:rPr lang="zh-CN" altLang="en-US" dirty="0">
                <a:latin typeface="Weibei SC" panose="03000800000000000000" pitchFamily="66" charset="-128"/>
                <a:ea typeface="Weibei SC" panose="03000800000000000000" pitchFamily="66" charset="-128"/>
              </a:rPr>
              <a:t>课程区别？</a:t>
            </a: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的基本内涵？</a:t>
            </a: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a:t>
            </a:r>
            <a:r>
              <a:rPr lang="zh-CN" altLang="en-US" dirty="0">
                <a:latin typeface="Weibei SC" panose="03000800000000000000" pitchFamily="66" charset="-128"/>
                <a:ea typeface="Weibei SC" panose="03000800000000000000" pitchFamily="66" charset="-128"/>
              </a:rPr>
              <a:t>讲什么？</a:t>
            </a: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课怎么讲？</a:t>
            </a: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课怎么学？</a:t>
            </a: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有什么用？</a:t>
            </a:r>
            <a:endParaRPr lang="en-US" altLang="zh-CN" sz="1800" dirty="0">
              <a:latin typeface="Weibei SC" panose="03000800000000000000" pitchFamily="66" charset="-128"/>
              <a:ea typeface="Weibei SC" panose="03000800000000000000" pitchFamily="66" charset="-128"/>
            </a:endParaRPr>
          </a:p>
          <a:p>
            <a:pPr marL="285750" indent="-285750">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学完后需要记住点什么？</a:t>
            </a:r>
            <a:endParaRPr lang="en-US" altLang="zh-CN" sz="1800" dirty="0">
              <a:latin typeface="Weibei SC" panose="03000800000000000000" pitchFamily="66" charset="-128"/>
              <a:ea typeface="Weibei SC" panose="03000800000000000000" pitchFamily="66" charset="-128"/>
            </a:endParaRPr>
          </a:p>
          <a:p>
            <a:endParaRPr kumimoji="1" lang="zh-CN" altLang="en-US" dirty="0"/>
          </a:p>
        </p:txBody>
      </p:sp>
      <p:sp>
        <p:nvSpPr>
          <p:cNvPr id="3" name="文本框 2">
            <a:extLst>
              <a:ext uri="{FF2B5EF4-FFF2-40B4-BE49-F238E27FC236}">
                <a16:creationId xmlns:a16="http://schemas.microsoft.com/office/drawing/2014/main" id="{B00AEF0C-1153-291C-77A8-370E4929B767}"/>
              </a:ext>
            </a:extLst>
          </p:cNvPr>
          <p:cNvSpPr txBox="1"/>
          <p:nvPr/>
        </p:nvSpPr>
        <p:spPr>
          <a:xfrm>
            <a:off x="787940" y="5329350"/>
            <a:ext cx="10363200" cy="369332"/>
          </a:xfrm>
          <a:prstGeom prst="rect">
            <a:avLst/>
          </a:prstGeom>
          <a:solidFill>
            <a:srgbClr val="FFFF00"/>
          </a:solidFill>
        </p:spPr>
        <p:txBody>
          <a:bodyPr wrap="square" rtlCol="0">
            <a:spAutoFit/>
          </a:bodyPr>
          <a:lstStyle/>
          <a:p>
            <a:r>
              <a:rPr kumimoji="1" lang="zh-CN" altLang="en-US" dirty="0"/>
              <a:t>带着这些问题学习这门课程，学习前有一些浅显理解， 学完这门课后再回过头来看看这些理解的深入</a:t>
            </a:r>
          </a:p>
        </p:txBody>
      </p:sp>
    </p:spTree>
    <p:extLst>
      <p:ext uri="{BB962C8B-B14F-4D97-AF65-F5344CB8AC3E}">
        <p14:creationId xmlns:p14="http://schemas.microsoft.com/office/powerpoint/2010/main" val="1877041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D24-BC5A-2E42-A1D0-230FA869AE18}"/>
              </a:ext>
            </a:extLst>
          </p:cNvPr>
          <p:cNvSpPr>
            <a:spLocks noGrp="1"/>
          </p:cNvSpPr>
          <p:nvPr>
            <p:ph type="title"/>
          </p:nvPr>
        </p:nvSpPr>
        <p:spPr>
          <a:xfrm>
            <a:off x="196056" y="342107"/>
            <a:ext cx="10029905" cy="1142999"/>
          </a:xfrm>
        </p:spPr>
        <p:txBody>
          <a:bodyPr>
            <a:noAutofit/>
          </a:bodyPr>
          <a:lstStyle/>
          <a:p>
            <a:r>
              <a:rPr lang="zh-CN" altLang="en-US" sz="2868" dirty="0">
                <a:solidFill>
                  <a:schemeClr val="bg1"/>
                </a:solidFill>
                <a:latin typeface="Microsoft YaHei" panose="020B0503020204020204" pitchFamily="34" charset="-122"/>
                <a:ea typeface="Microsoft YaHei" panose="020B0503020204020204" pitchFamily="34" charset="-122"/>
              </a:rPr>
              <a:t>不乱买电子商务（北京）有限公司与北京闪亮时尚信息技术有限公司侵害计算机软件著作权纠纷</a:t>
            </a:r>
            <a:r>
              <a:rPr lang="en-US" altLang="zh-CN" sz="2868" dirty="0">
                <a:solidFill>
                  <a:schemeClr val="bg1"/>
                </a:solidFill>
                <a:latin typeface="Microsoft YaHei" panose="020B0503020204020204" pitchFamily="34" charset="-122"/>
                <a:ea typeface="Microsoft YaHei" panose="020B0503020204020204" pitchFamily="34" charset="-122"/>
              </a:rPr>
              <a:t> -</a:t>
            </a:r>
            <a:r>
              <a:rPr lang="zh-CN" altLang="en-US" sz="2868" dirty="0">
                <a:latin typeface="Microsoft YaHei" panose="020B0503020204020204" pitchFamily="34" charset="-122"/>
                <a:ea typeface="Microsoft YaHei" panose="020B0503020204020204" pitchFamily="34" charset="-122"/>
              </a:rPr>
              <a:t>闪亮时尚公司答辩称</a:t>
            </a:r>
            <a:br>
              <a:rPr lang="en-HK" sz="2868" dirty="0">
                <a:solidFill>
                  <a:schemeClr val="bg1"/>
                </a:solidFill>
                <a:latin typeface="Microsoft YaHei" panose="020B0503020204020204" pitchFamily="34" charset="-122"/>
                <a:ea typeface="Microsoft YaHei" panose="020B0503020204020204" pitchFamily="34" charset="-122"/>
              </a:rPr>
            </a:br>
            <a:endParaRPr lang="en-US" sz="2868" dirty="0">
              <a:solidFill>
                <a:schemeClr val="bg1"/>
              </a:solidFill>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FEA25D17-35E2-7F4A-9714-1BEFE724BCBF}"/>
              </a:ext>
            </a:extLst>
          </p:cNvPr>
          <p:cNvSpPr>
            <a:spLocks noGrp="1"/>
          </p:cNvSpPr>
          <p:nvPr>
            <p:ph idx="1"/>
          </p:nvPr>
        </p:nvSpPr>
        <p:spPr>
          <a:xfrm>
            <a:off x="343554" y="1216521"/>
            <a:ext cx="11652390" cy="5299372"/>
          </a:xfrm>
        </p:spPr>
        <p:txBody>
          <a:bodyPr>
            <a:normAutofit lnSpcReduction="10000"/>
          </a:bodyPr>
          <a:lstStyle/>
          <a:p>
            <a:pPr marL="0" indent="0" algn="just">
              <a:buNone/>
            </a:pPr>
            <a:r>
              <a:rPr lang="zh-CN" altLang="en-US" sz="2151" dirty="0">
                <a:latin typeface="Microsoft YaHei Light" panose="020B0502040204020203" pitchFamily="34" charset="-122"/>
                <a:ea typeface="Microsoft YaHei Light" panose="020B0502040204020203" pitchFamily="34" charset="-122"/>
              </a:rPr>
              <a:t>一、原告在证据中所提供的代码并非其原创或率先使用，原告对其所举证的代码无权主张权利</a:t>
            </a:r>
            <a:endParaRPr lang="en-US" altLang="zh-CN" sz="2151" dirty="0">
              <a:latin typeface="Microsoft YaHei Light" panose="020B0502040204020203" pitchFamily="34" charset="-122"/>
              <a:ea typeface="Microsoft YaHei Light" panose="020B0502040204020203" pitchFamily="34" charset="-122"/>
            </a:endParaRPr>
          </a:p>
          <a:p>
            <a:pPr marL="471929" lvl="1" indent="0" algn="just">
              <a:buNone/>
            </a:pPr>
            <a:r>
              <a:rPr lang="en-US" altLang="zh-CN" sz="2048" dirty="0">
                <a:latin typeface="Microsoft YaHei Light" panose="020B0502040204020203" pitchFamily="34" charset="-122"/>
                <a:ea typeface="Microsoft YaHei Light" panose="020B0502040204020203" pitchFamily="34" charset="-122"/>
              </a:rPr>
              <a:t>1.</a:t>
            </a:r>
            <a:r>
              <a:rPr lang="zh-CN" altLang="en-US" sz="2048" dirty="0">
                <a:latin typeface="Microsoft YaHei Light" panose="020B0502040204020203" pitchFamily="34" charset="-122"/>
                <a:ea typeface="Microsoft YaHei Light" panose="020B0502040204020203" pitchFamily="34" charset="-122"/>
              </a:rPr>
              <a:t> 原告未能证明其著作权登记的软件内容与其提交的软件是否一致，且其在网站停止运营后的近</a:t>
            </a:r>
            <a:r>
              <a:rPr lang="en-HK" sz="2048" dirty="0">
                <a:latin typeface="Microsoft YaHei Light" panose="020B0502040204020203" pitchFamily="34" charset="-122"/>
                <a:ea typeface="Microsoft YaHei Light" panose="020B0502040204020203" pitchFamily="34" charset="-122"/>
              </a:rPr>
              <a:t>2</a:t>
            </a:r>
            <a:r>
              <a:rPr lang="zh-CN" altLang="en-US" sz="2048" dirty="0">
                <a:latin typeface="Microsoft YaHei Light" panose="020B0502040204020203" pitchFamily="34" charset="-122"/>
                <a:ea typeface="Microsoft YaHei Light" panose="020B0502040204020203" pitchFamily="34" charset="-122"/>
              </a:rPr>
              <a:t>个月，被告网站上线后</a:t>
            </a:r>
            <a:r>
              <a:rPr lang="en-HK" sz="2048" dirty="0">
                <a:latin typeface="Microsoft YaHei Light" panose="020B0502040204020203" pitchFamily="34" charset="-122"/>
                <a:ea typeface="Microsoft YaHei Light" panose="020B0502040204020203" pitchFamily="34" charset="-122"/>
              </a:rPr>
              <a:t>1</a:t>
            </a:r>
            <a:r>
              <a:rPr lang="zh-CN" altLang="en-US" sz="2048" dirty="0">
                <a:latin typeface="Microsoft YaHei Light" panose="020B0502040204020203" pitchFamily="34" charset="-122"/>
                <a:ea typeface="Microsoft YaHei Light" panose="020B0502040204020203" pitchFamily="34" charset="-122"/>
              </a:rPr>
              <a:t>个月相继申请软件著作权登记及公证代码。</a:t>
            </a:r>
            <a:endParaRPr lang="en-US" sz="2048" dirty="0">
              <a:latin typeface="Microsoft YaHei Light" panose="020B0502040204020203" pitchFamily="34" charset="-122"/>
              <a:ea typeface="Microsoft YaHei Light" panose="020B0502040204020203" pitchFamily="34" charset="-122"/>
            </a:endParaRPr>
          </a:p>
          <a:p>
            <a:pPr marL="471929" lvl="1" indent="0" algn="just">
              <a:buNone/>
            </a:pPr>
            <a:r>
              <a:rPr lang="en-US" altLang="zh-CN" sz="2048" dirty="0">
                <a:latin typeface="Microsoft YaHei Light" panose="020B0502040204020203" pitchFamily="34" charset="-122"/>
                <a:ea typeface="Microsoft YaHei Light" panose="020B0502040204020203" pitchFamily="34" charset="-122"/>
              </a:rPr>
              <a:t>2.</a:t>
            </a:r>
            <a:r>
              <a:rPr lang="zh-CN" altLang="en-US" sz="2048" dirty="0">
                <a:latin typeface="Microsoft YaHei Light" panose="020B0502040204020203" pitchFamily="34" charset="-122"/>
                <a:ea typeface="Microsoft YaHei Light" panose="020B0502040204020203" pitchFamily="34" charset="-122"/>
              </a:rPr>
              <a:t> 原告提供给法院用来比对的软件代码，未提供开发过程文件及代码来源。</a:t>
            </a:r>
            <a:endParaRPr lang="en-US" sz="2048" dirty="0">
              <a:latin typeface="Microsoft YaHei Light" panose="020B0502040204020203" pitchFamily="34" charset="-122"/>
              <a:ea typeface="Microsoft YaHei Light" panose="020B0502040204020203" pitchFamily="34" charset="-122"/>
            </a:endParaRPr>
          </a:p>
          <a:p>
            <a:pPr marL="471929" lvl="1" indent="0" algn="just">
              <a:buNone/>
            </a:pPr>
            <a:r>
              <a:rPr lang="en-US" altLang="zh-CN" sz="2048" dirty="0">
                <a:latin typeface="Microsoft YaHei Light" panose="020B0502040204020203" pitchFamily="34" charset="-122"/>
                <a:ea typeface="Microsoft YaHei Light" panose="020B0502040204020203" pitchFamily="34" charset="-122"/>
              </a:rPr>
              <a:t>3.</a:t>
            </a:r>
            <a:r>
              <a:rPr lang="zh-CN" altLang="en-US" sz="2048" dirty="0">
                <a:latin typeface="Microsoft YaHei Light" panose="020B0502040204020203" pitchFamily="34" charset="-122"/>
                <a:ea typeface="Microsoft YaHei Light" panose="020B0502040204020203" pitchFamily="34" charset="-122"/>
              </a:rPr>
              <a:t> 原告提供的代码中存在大量开源文件、第三方版权文件及大量在原告</a:t>
            </a:r>
            <a:r>
              <a:rPr lang="en-HK" sz="2048" dirty="0">
                <a:latin typeface="Microsoft YaHei Light" panose="020B0502040204020203" pitchFamily="34" charset="-122"/>
                <a:ea typeface="Microsoft YaHei Light" panose="020B0502040204020203" pitchFamily="34" charset="-122"/>
              </a:rPr>
              <a:t>2014</a:t>
            </a:r>
            <a:r>
              <a:rPr lang="zh-CN" altLang="en-US" sz="2048" dirty="0">
                <a:latin typeface="Microsoft YaHei Light" panose="020B0502040204020203" pitchFamily="34" charset="-122"/>
                <a:ea typeface="Microsoft YaHei Light" panose="020B0502040204020203" pitchFamily="34" charset="-122"/>
              </a:rPr>
              <a:t>年成立之前的版权信息。</a:t>
            </a:r>
            <a:endParaRPr lang="en-US" altLang="zh-CN" sz="2048" dirty="0">
              <a:latin typeface="Microsoft YaHei Light" panose="020B0502040204020203" pitchFamily="34" charset="-122"/>
              <a:ea typeface="Microsoft YaHei Light" panose="020B0502040204020203" pitchFamily="34" charset="-122"/>
            </a:endParaRPr>
          </a:p>
          <a:p>
            <a:pPr marL="0" indent="0" algn="just">
              <a:buNone/>
            </a:pPr>
            <a:r>
              <a:rPr lang="zh-CN" altLang="en-US" sz="2151" dirty="0">
                <a:latin typeface="Microsoft YaHei Light" panose="020B0502040204020203" pitchFamily="34" charset="-122"/>
                <a:ea typeface="Microsoft YaHei Light" panose="020B0502040204020203" pitchFamily="34" charset="-122"/>
              </a:rPr>
              <a:t>二、原告使用了适用于</a:t>
            </a:r>
            <a:r>
              <a:rPr lang="en-HK" sz="2151" dirty="0">
                <a:latin typeface="Microsoft YaHei Light" panose="020B0502040204020203" pitchFamily="34" charset="-122"/>
                <a:ea typeface="Microsoft YaHei Light" panose="020B0502040204020203" pitchFamily="34" charset="-122"/>
              </a:rPr>
              <a:t>GPLv2</a:t>
            </a:r>
            <a:r>
              <a:rPr lang="zh-CN" altLang="en-US" sz="2151" dirty="0">
                <a:latin typeface="Microsoft YaHei Light" panose="020B0502040204020203" pitchFamily="34" charset="-122"/>
                <a:ea typeface="Microsoft YaHei Light" panose="020B0502040204020203" pitchFamily="34" charset="-122"/>
              </a:rPr>
              <a:t>软件许可协议下的开源代码，根据协议相关内容，原告无权对其网站整个软件著作权等相关版权主张权利。</a:t>
            </a:r>
            <a:r>
              <a:rPr lang="en-HK" sz="2151" dirty="0">
                <a:latin typeface="Microsoft YaHei Light" panose="020B0502040204020203" pitchFamily="34" charset="-122"/>
                <a:ea typeface="Microsoft YaHei Light" panose="020B0502040204020203" pitchFamily="34" charset="-122"/>
              </a:rPr>
              <a:t>GPLv2</a:t>
            </a:r>
            <a:r>
              <a:rPr lang="zh-CN" altLang="en-US" sz="2151" dirty="0">
                <a:latin typeface="Microsoft YaHei Light" panose="020B0502040204020203" pitchFamily="34" charset="-122"/>
                <a:ea typeface="Microsoft YaHei Light" panose="020B0502040204020203" pitchFamily="34" charset="-122"/>
              </a:rPr>
              <a:t>软件许可协议明确规定，只要软件在整体上或某个部分使用了来源于遵循</a:t>
            </a:r>
            <a:r>
              <a:rPr lang="en-HK" sz="2151" dirty="0">
                <a:latin typeface="Microsoft YaHei Light" panose="020B0502040204020203" pitchFamily="34" charset="-122"/>
                <a:ea typeface="Microsoft YaHei Light" panose="020B0502040204020203" pitchFamily="34" charset="-122"/>
              </a:rPr>
              <a:t>GPL</a:t>
            </a:r>
            <a:r>
              <a:rPr lang="zh-CN" altLang="en-US" sz="2151" dirty="0">
                <a:latin typeface="Microsoft YaHei Light" panose="020B0502040204020203" pitchFamily="34" charset="-122"/>
                <a:ea typeface="Microsoft YaHei Light" panose="020B0502040204020203" pitchFamily="34" charset="-122"/>
              </a:rPr>
              <a:t>代码的文件，整个软件源码就必须无偿向所有第三方提供公开整套软件的源代码，无论前端代码还是后台代码。</a:t>
            </a:r>
            <a:endParaRPr lang="en-US" altLang="zh-CN" sz="2151" dirty="0">
              <a:latin typeface="Microsoft YaHei Light" panose="020B0502040204020203" pitchFamily="34" charset="-122"/>
              <a:ea typeface="Microsoft YaHei Light" panose="020B0502040204020203" pitchFamily="34" charset="-122"/>
            </a:endParaRPr>
          </a:p>
          <a:p>
            <a:pPr marL="0" indent="0" algn="just">
              <a:buNone/>
            </a:pPr>
            <a:r>
              <a:rPr lang="zh-CN" altLang="en-US" sz="2151" dirty="0">
                <a:latin typeface="Microsoft YaHei Light" panose="020B0502040204020203" pitchFamily="34" charset="-122"/>
                <a:ea typeface="Microsoft YaHei Light" panose="020B0502040204020203" pitchFamily="34" charset="-122"/>
              </a:rPr>
              <a:t>三、被告不存在与原告代码接触的可能性。原告提交的聊天记录、邮件往来等内容未经公证，不符合证据规则。彭康茂和李颖雁既不是被告股东也无劳动关系，与本案无关联性等。蔡宇初也是在被告网站上线后近半年才成为被告股东，且其在原告处不负责网页端开发，无法接触原告代码。</a:t>
            </a:r>
            <a:endParaRPr lang="en-US" altLang="zh-CN" sz="2151" dirty="0">
              <a:latin typeface="Microsoft YaHei Light" panose="020B0502040204020203" pitchFamily="34" charset="-122"/>
              <a:ea typeface="Microsoft YaHei Light" panose="020B0502040204020203" pitchFamily="34" charset="-122"/>
            </a:endParaRPr>
          </a:p>
          <a:p>
            <a:pPr marL="0" indent="0" algn="just">
              <a:buNone/>
            </a:pPr>
            <a:r>
              <a:rPr lang="zh-CN" altLang="en-US" sz="2151" dirty="0">
                <a:latin typeface="Microsoft YaHei Light" panose="020B0502040204020203" pitchFamily="34" charset="-122"/>
                <a:ea typeface="Microsoft YaHei Light" panose="020B0502040204020203" pitchFamily="34" charset="-122"/>
              </a:rPr>
              <a:t>四、双方的代码文件不构成实质性相似。根据比对结果，部分代码文件或系第三方开发，或版权信息不属于原告，或为数据文件，或近似度非常低，故无法得出实质性相似的结论。</a:t>
            </a:r>
            <a:endParaRPr lang="en-US" altLang="zh-CN" sz="2151" dirty="0">
              <a:latin typeface="Microsoft YaHei Light" panose="020B0502040204020203" pitchFamily="34" charset="-122"/>
              <a:ea typeface="Microsoft YaHei Light" panose="020B0502040204020203" pitchFamily="34" charset="-122"/>
            </a:endParaRPr>
          </a:p>
          <a:p>
            <a:pPr marL="0" indent="0" algn="just">
              <a:buNone/>
            </a:pPr>
            <a:r>
              <a:rPr lang="zh-CN" altLang="en-US" sz="2151" dirty="0">
                <a:latin typeface="Microsoft YaHei Light" panose="020B0502040204020203" pitchFamily="34" charset="-122"/>
                <a:ea typeface="Microsoft YaHei Light" panose="020B0502040204020203" pitchFamily="34" charset="-122"/>
              </a:rPr>
              <a:t>五、即使认定侵权，原告主张的赔偿数额过高。</a:t>
            </a:r>
            <a:endParaRPr lang="en-US" sz="1844" dirty="0">
              <a:latin typeface="Microsoft YaHei Light" panose="020B0502040204020203" pitchFamily="34" charset="-122"/>
              <a:ea typeface="Microsoft YaHei Light" panose="020B0502040204020203" pitchFamily="34" charset="-122"/>
            </a:endParaRPr>
          </a:p>
        </p:txBody>
      </p:sp>
      <p:sp>
        <p:nvSpPr>
          <p:cNvPr id="4" name="Slide Number Placeholder 3">
            <a:extLst>
              <a:ext uri="{FF2B5EF4-FFF2-40B4-BE49-F238E27FC236}">
                <a16:creationId xmlns:a16="http://schemas.microsoft.com/office/drawing/2014/main" id="{A2289D23-7BC5-084A-BE3D-F894EA4EEB32}"/>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66727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D24-BC5A-2E42-A1D0-230FA869AE18}"/>
              </a:ext>
            </a:extLst>
          </p:cNvPr>
          <p:cNvSpPr>
            <a:spLocks noGrp="1"/>
          </p:cNvSpPr>
          <p:nvPr>
            <p:ph type="title"/>
          </p:nvPr>
        </p:nvSpPr>
        <p:spPr>
          <a:xfrm>
            <a:off x="196056" y="342107"/>
            <a:ext cx="10029905" cy="1142999"/>
          </a:xfrm>
        </p:spPr>
        <p:txBody>
          <a:bodyPr>
            <a:noAutofit/>
          </a:bodyPr>
          <a:lstStyle/>
          <a:p>
            <a:r>
              <a:rPr lang="zh-CN" altLang="en-US" sz="2868" dirty="0">
                <a:solidFill>
                  <a:schemeClr val="bg1"/>
                </a:solidFill>
                <a:latin typeface="Microsoft YaHei" panose="020B0503020204020204" pitchFamily="34" charset="-122"/>
                <a:ea typeface="Microsoft YaHei" panose="020B0503020204020204" pitchFamily="34" charset="-122"/>
              </a:rPr>
              <a:t>不乱买电子商务（北京）有限公司与北京闪亮时尚信息技术有限公司侵害计算机软件著作权纠纷</a:t>
            </a:r>
            <a:r>
              <a:rPr lang="en-US" altLang="zh-CN" sz="2868" dirty="0">
                <a:solidFill>
                  <a:schemeClr val="bg1"/>
                </a:solidFill>
                <a:latin typeface="Microsoft YaHei" panose="020B0503020204020204" pitchFamily="34" charset="-122"/>
                <a:ea typeface="Microsoft YaHei" panose="020B0503020204020204" pitchFamily="34" charset="-122"/>
              </a:rPr>
              <a:t> -</a:t>
            </a:r>
            <a:r>
              <a:rPr lang="zh-CN" altLang="en-US" sz="2868" dirty="0">
                <a:latin typeface="Microsoft YaHei" panose="020B0503020204020204" pitchFamily="34" charset="-122"/>
                <a:ea typeface="Microsoft YaHei" panose="020B0503020204020204" pitchFamily="34" charset="-122"/>
              </a:rPr>
              <a:t>闪亮时尚公司答辩称</a:t>
            </a:r>
            <a:br>
              <a:rPr lang="en-HK" sz="2868" dirty="0">
                <a:solidFill>
                  <a:schemeClr val="bg1"/>
                </a:solidFill>
                <a:latin typeface="Microsoft YaHei" panose="020B0503020204020204" pitchFamily="34" charset="-122"/>
                <a:ea typeface="Microsoft YaHei" panose="020B0503020204020204" pitchFamily="34" charset="-122"/>
              </a:rPr>
            </a:br>
            <a:endParaRPr lang="en-US" sz="2868" dirty="0">
              <a:solidFill>
                <a:schemeClr val="bg1"/>
              </a:solidFill>
              <a:latin typeface="Microsoft YaHei" panose="020B0503020204020204" pitchFamily="34" charset="-122"/>
              <a:ea typeface="Microsoft YaHei" panose="020B0503020204020204" pitchFamily="34" charset="-122"/>
            </a:endParaRPr>
          </a:p>
        </p:txBody>
      </p:sp>
      <p:sp>
        <p:nvSpPr>
          <p:cNvPr id="3" name="Content Placeholder 2">
            <a:extLst>
              <a:ext uri="{FF2B5EF4-FFF2-40B4-BE49-F238E27FC236}">
                <a16:creationId xmlns:a16="http://schemas.microsoft.com/office/drawing/2014/main" id="{FEA25D17-35E2-7F4A-9714-1BEFE724BCBF}"/>
              </a:ext>
            </a:extLst>
          </p:cNvPr>
          <p:cNvSpPr>
            <a:spLocks noGrp="1"/>
          </p:cNvSpPr>
          <p:nvPr>
            <p:ph idx="1"/>
          </p:nvPr>
        </p:nvSpPr>
        <p:spPr>
          <a:xfrm>
            <a:off x="343554" y="1485107"/>
            <a:ext cx="11652390" cy="5030786"/>
          </a:xfrm>
        </p:spPr>
        <p:txBody>
          <a:bodyPr>
            <a:normAutofit/>
          </a:bodyPr>
          <a:lstStyle/>
          <a:p>
            <a:pPr marL="0" indent="0">
              <a:buNone/>
            </a:pPr>
            <a:r>
              <a:rPr lang="zh-CN" altLang="en-US" sz="2458" dirty="0">
                <a:latin typeface="Microsoft YaHei Light" panose="020B0502040204020203" pitchFamily="34" charset="-122"/>
                <a:ea typeface="Microsoft YaHei Light" panose="020B0502040204020203" pitchFamily="34" charset="-122"/>
              </a:rPr>
              <a:t>依据</a:t>
            </a:r>
            <a:r>
              <a:rPr lang="en-US" altLang="zh-CN" sz="2458" dirty="0">
                <a:latin typeface="Microsoft YaHei Light" panose="020B0502040204020203" pitchFamily="34" charset="-122"/>
                <a:ea typeface="Microsoft YaHei Light" panose="020B0502040204020203" pitchFamily="34" charset="-122"/>
              </a:rPr>
              <a:t>《</a:t>
            </a:r>
            <a:r>
              <a:rPr lang="zh-CN" altLang="en-US" sz="2458" u="sng" dirty="0">
                <a:latin typeface="Microsoft YaHei Light" panose="020B0502040204020203" pitchFamily="34" charset="-122"/>
                <a:ea typeface="Microsoft YaHei Light" panose="020B0502040204020203" pitchFamily="34" charset="-122"/>
                <a:hlinkClick r:id="rId2"/>
              </a:rPr>
              <a:t>中华人民共和国著作权法</a:t>
            </a:r>
            <a:r>
              <a:rPr lang="en-US" altLang="zh-CN" sz="2458" dirty="0">
                <a:latin typeface="Microsoft YaHei Light" panose="020B0502040204020203" pitchFamily="34" charset="-122"/>
                <a:ea typeface="Microsoft YaHei Light" panose="020B0502040204020203" pitchFamily="34" charset="-122"/>
              </a:rPr>
              <a:t>》</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3"/>
              </a:rPr>
              <a:t>三条</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4"/>
              </a:rPr>
              <a:t>十条</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4"/>
              </a:rPr>
              <a:t>一款</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4"/>
              </a:rPr>
              <a:t>二</a:t>
            </a:r>
            <a:r>
              <a:rPr lang="zh-CN" altLang="en-US" sz="2458" dirty="0">
                <a:latin typeface="Microsoft YaHei Light" panose="020B0502040204020203" pitchFamily="34" charset="-122"/>
                <a:ea typeface="Microsoft YaHei Light" panose="020B0502040204020203" pitchFamily="34" charset="-122"/>
              </a:rPr>
              <a:t>）、（</a:t>
            </a:r>
            <a:r>
              <a:rPr lang="zh-CN" altLang="en-US" sz="2458" u="sng" dirty="0">
                <a:latin typeface="Microsoft YaHei Light" panose="020B0502040204020203" pitchFamily="34" charset="-122"/>
                <a:ea typeface="Microsoft YaHei Light" panose="020B0502040204020203" pitchFamily="34" charset="-122"/>
                <a:hlinkClick r:id="rId4"/>
              </a:rPr>
              <a:t>三</a:t>
            </a:r>
            <a:r>
              <a:rPr lang="zh-CN" altLang="en-US" sz="2458" dirty="0">
                <a:latin typeface="Microsoft YaHei Light" panose="020B0502040204020203" pitchFamily="34" charset="-122"/>
                <a:ea typeface="Microsoft YaHei Light" panose="020B0502040204020203" pitchFamily="34" charset="-122"/>
              </a:rPr>
              <a:t>）、</a:t>
            </a:r>
            <a:r>
              <a:rPr lang="zh-CN" altLang="en-US" sz="2458" u="sng" dirty="0">
                <a:latin typeface="Microsoft YaHei Light" panose="020B0502040204020203" pitchFamily="34" charset="-122"/>
                <a:ea typeface="Microsoft YaHei Light" panose="020B0502040204020203" pitchFamily="34" charset="-122"/>
                <a:hlinkClick r:id="rId4"/>
              </a:rPr>
              <a:t>（五）项</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5"/>
              </a:rPr>
              <a:t>四十八条</a:t>
            </a:r>
            <a:r>
              <a:rPr lang="zh-CN" altLang="en-US" sz="2458" dirty="0">
                <a:latin typeface="Microsoft YaHei Light" panose="020B0502040204020203" pitchFamily="34" charset="-122"/>
                <a:ea typeface="Microsoft YaHei Light" panose="020B0502040204020203" pitchFamily="34" charset="-122"/>
              </a:rPr>
              <a:t>、第</a:t>
            </a:r>
            <a:r>
              <a:rPr lang="zh-CN" altLang="en-US" sz="2458" u="sng" dirty="0">
                <a:latin typeface="Microsoft YaHei Light" panose="020B0502040204020203" pitchFamily="34" charset="-122"/>
                <a:ea typeface="Microsoft YaHei Light" panose="020B0502040204020203" pitchFamily="34" charset="-122"/>
                <a:hlinkClick r:id="rId6"/>
              </a:rPr>
              <a:t>四十九条</a:t>
            </a:r>
            <a:r>
              <a:rPr lang="zh-CN" altLang="en-US" sz="2458" dirty="0">
                <a:latin typeface="Microsoft YaHei Light" panose="020B0502040204020203" pitchFamily="34" charset="-122"/>
                <a:ea typeface="Microsoft YaHei Light" panose="020B0502040204020203" pitchFamily="34" charset="-122"/>
              </a:rPr>
              <a:t>的规定，本院判决如下：</a:t>
            </a:r>
            <a:endParaRPr lang="en-HK" sz="2458" dirty="0">
              <a:latin typeface="Microsoft YaHei Light" panose="020B0502040204020203" pitchFamily="34" charset="-122"/>
              <a:ea typeface="Microsoft YaHei Light" panose="020B0502040204020203" pitchFamily="34" charset="-122"/>
            </a:endParaRPr>
          </a:p>
          <a:p>
            <a:pPr marL="0" indent="0">
              <a:buNone/>
            </a:pPr>
            <a:r>
              <a:rPr lang="zh-CN" altLang="en-US" sz="2458" dirty="0">
                <a:latin typeface="Microsoft YaHei Light" panose="020B0502040204020203" pitchFamily="34" charset="-122"/>
                <a:ea typeface="Microsoft YaHei Light" panose="020B0502040204020203" pitchFamily="34" charset="-122"/>
              </a:rPr>
              <a:t>一、北京闪亮时尚信息技术有限公司自本判决生效之日起，停止涉案侵害不乱买电子商务（北京）有限公司涉案软件著作权的行为；</a:t>
            </a:r>
            <a:endParaRPr lang="en-HK" sz="2458" dirty="0">
              <a:latin typeface="Microsoft YaHei Light" panose="020B0502040204020203" pitchFamily="34" charset="-122"/>
              <a:ea typeface="Microsoft YaHei Light" panose="020B0502040204020203" pitchFamily="34" charset="-122"/>
            </a:endParaRPr>
          </a:p>
          <a:p>
            <a:pPr marL="0" indent="0">
              <a:buNone/>
            </a:pPr>
            <a:r>
              <a:rPr lang="zh-CN" altLang="en-US" sz="2458" dirty="0">
                <a:latin typeface="Microsoft YaHei Light" panose="020B0502040204020203" pitchFamily="34" charset="-122"/>
                <a:ea typeface="Microsoft YaHei Light" panose="020B0502040204020203" pitchFamily="34" charset="-122"/>
              </a:rPr>
              <a:t>二、北京闪亮时尚信息技术有限公司于本判决生效之日起十日内，赔偿不乱买电子商务（北京）有限公司经济损失二十五万元及诉讼合理支出三万元；</a:t>
            </a:r>
            <a:endParaRPr lang="en-HK" sz="2458" dirty="0">
              <a:latin typeface="Microsoft YaHei Light" panose="020B0502040204020203" pitchFamily="34" charset="-122"/>
              <a:ea typeface="Microsoft YaHei Light" panose="020B0502040204020203" pitchFamily="34" charset="-122"/>
            </a:endParaRPr>
          </a:p>
          <a:p>
            <a:pPr marL="0" indent="0">
              <a:buNone/>
            </a:pPr>
            <a:r>
              <a:rPr lang="zh-CN" altLang="en-US" sz="2458" dirty="0">
                <a:latin typeface="Microsoft YaHei Light" panose="020B0502040204020203" pitchFamily="34" charset="-122"/>
                <a:ea typeface="Microsoft YaHei Light" panose="020B0502040204020203" pitchFamily="34" charset="-122"/>
              </a:rPr>
              <a:t>三、北京闪亮时尚信息技术有限公司于本判决生效之日起十日内，就其侵害软件著作权行为在其网站（</a:t>
            </a:r>
            <a:r>
              <a:rPr lang="en-HK" sz="2458" dirty="0">
                <a:latin typeface="Microsoft YaHei Light" panose="020B0502040204020203" pitchFamily="34" charset="-122"/>
                <a:ea typeface="Microsoft YaHei Light" panose="020B0502040204020203" pitchFamily="34" charset="-122"/>
              </a:rPr>
              <a:t>http://</a:t>
            </a:r>
            <a:r>
              <a:rPr lang="en-HK" sz="2458" dirty="0" err="1">
                <a:latin typeface="Microsoft YaHei Light" panose="020B0502040204020203" pitchFamily="34" charset="-122"/>
                <a:ea typeface="Microsoft YaHei Light" panose="020B0502040204020203" pitchFamily="34" charset="-122"/>
              </a:rPr>
              <a:t>www.blinghour.com</a:t>
            </a:r>
            <a:r>
              <a:rPr lang="zh-CN" altLang="en-US" sz="2458" dirty="0">
                <a:latin typeface="Microsoft YaHei Light" panose="020B0502040204020203" pitchFamily="34" charset="-122"/>
                <a:ea typeface="Microsoft YaHei Light" panose="020B0502040204020203" pitchFamily="34" charset="-122"/>
              </a:rPr>
              <a:t>）首页刊登致歉声明，以消除影响（声明内容需经本院审核，逾期不执行，本院将在一家全国发行的报纸上公布本判决的主要内容，相关费用由北京闪亮时尚信息技术有限公司负担）；</a:t>
            </a:r>
            <a:endParaRPr lang="en-HK" sz="2458" dirty="0">
              <a:latin typeface="Microsoft YaHei Light" panose="020B0502040204020203" pitchFamily="34" charset="-122"/>
              <a:ea typeface="Microsoft YaHei Light" panose="020B0502040204020203" pitchFamily="34" charset="-122"/>
            </a:endParaRPr>
          </a:p>
          <a:p>
            <a:pPr marL="0" indent="0">
              <a:buNone/>
            </a:pPr>
            <a:r>
              <a:rPr lang="zh-CN" altLang="en-US" sz="2458" dirty="0">
                <a:latin typeface="Microsoft YaHei Light" panose="020B0502040204020203" pitchFamily="34" charset="-122"/>
                <a:ea typeface="Microsoft YaHei Light" panose="020B0502040204020203" pitchFamily="34" charset="-122"/>
              </a:rPr>
              <a:t>四、驳回不乱买电子商务（北京）有限公司的其他诉讼请求。</a:t>
            </a:r>
            <a:endParaRPr lang="en-HK" sz="2458" dirty="0">
              <a:latin typeface="Microsoft YaHei Light" panose="020B0502040204020203" pitchFamily="34" charset="-122"/>
              <a:ea typeface="Microsoft YaHei Light" panose="020B0502040204020203" pitchFamily="34" charset="-122"/>
            </a:endParaRPr>
          </a:p>
        </p:txBody>
      </p:sp>
      <p:sp>
        <p:nvSpPr>
          <p:cNvPr id="4" name="Slide Number Placeholder 3">
            <a:extLst>
              <a:ext uri="{FF2B5EF4-FFF2-40B4-BE49-F238E27FC236}">
                <a16:creationId xmlns:a16="http://schemas.microsoft.com/office/drawing/2014/main" id="{A2289D23-7BC5-084A-BE3D-F894EA4EEB32}"/>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428352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338403"/>
            <a:ext cx="10363200" cy="1470025"/>
          </a:xfrm>
        </p:spPr>
        <p:txBody>
          <a:bodyPr/>
          <a:lstStyle/>
          <a:p>
            <a:r>
              <a:rPr lang="en-US" dirty="0">
                <a:latin typeface="Baoli SC" panose="02010600040101010101" pitchFamily="2" charset="-122"/>
                <a:ea typeface="Baoli SC" panose="02010600040101010101" pitchFamily="2" charset="-122"/>
              </a:rPr>
              <a:t>计算机伦理课</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4</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2126751" y="2548025"/>
            <a:ext cx="7582328" cy="923330"/>
          </a:xfrm>
          <a:prstGeom prst="rect">
            <a:avLst/>
          </a:prstGeom>
          <a:solidFill>
            <a:srgbClr val="FFFF00"/>
          </a:solidFill>
        </p:spPr>
        <p:txBody>
          <a:bodyPr wrap="square" rtlCol="0">
            <a:spAutoFit/>
          </a:bodyPr>
          <a:lstStyle/>
          <a:p>
            <a:endParaRPr kumimoji="1" lang="en-US" altLang="zh-CN" dirty="0"/>
          </a:p>
          <a:p>
            <a:pPr marL="285750" indent="-285750" algn="l">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课是一个什么性质的课？</a:t>
            </a:r>
            <a:r>
              <a:rPr lang="en-US" altLang="zh-CN" sz="1800" dirty="0">
                <a:latin typeface="Weibei SC" panose="03000800000000000000" pitchFamily="66" charset="-128"/>
                <a:ea typeface="Weibei SC" panose="03000800000000000000" pitchFamily="66" charset="-128"/>
              </a:rPr>
              <a:t>- </a:t>
            </a:r>
            <a:r>
              <a:rPr lang="zh-CN" altLang="en-US" sz="1800" dirty="0">
                <a:latin typeface="Weibei SC" panose="03000800000000000000" pitchFamily="66" charset="-128"/>
                <a:ea typeface="Weibei SC" panose="03000800000000000000" pitchFamily="66" charset="-128"/>
              </a:rPr>
              <a:t>高度抽象概括为：一门研究“涉及到利益的人人、人机、人与社会的关系与秩序的学问”。</a:t>
            </a:r>
            <a:endParaRPr lang="en-US" altLang="zh-CN" sz="1800" dirty="0">
              <a:latin typeface="Weibei SC" panose="03000800000000000000" pitchFamily="66" charset="-128"/>
              <a:ea typeface="Weibei SC" panose="03000800000000000000" pitchFamily="66" charset="-128"/>
            </a:endParaRPr>
          </a:p>
        </p:txBody>
      </p:sp>
      <p:sp>
        <p:nvSpPr>
          <p:cNvPr id="6" name="文本框 5">
            <a:extLst>
              <a:ext uri="{FF2B5EF4-FFF2-40B4-BE49-F238E27FC236}">
                <a16:creationId xmlns:a16="http://schemas.microsoft.com/office/drawing/2014/main" id="{D6FE13F5-A6AA-7B44-167F-ADE6863A2A7D}"/>
              </a:ext>
            </a:extLst>
          </p:cNvPr>
          <p:cNvSpPr txBox="1"/>
          <p:nvPr/>
        </p:nvSpPr>
        <p:spPr>
          <a:xfrm>
            <a:off x="2126751" y="3480648"/>
            <a:ext cx="7582328" cy="1200329"/>
          </a:xfrm>
          <a:prstGeom prst="rect">
            <a:avLst/>
          </a:prstGeom>
          <a:solidFill>
            <a:srgbClr val="92D050"/>
          </a:solidFill>
        </p:spPr>
        <p:txBody>
          <a:bodyPr wrap="square" rtlCol="0">
            <a:spAutoFit/>
          </a:bodyPr>
          <a:lstStyle/>
          <a:p>
            <a:endParaRPr kumimoji="1" lang="en-US" altLang="zh-CN" dirty="0"/>
          </a:p>
          <a:p>
            <a:pPr marL="285750" indent="-285750">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课与其它计算机</a:t>
            </a:r>
            <a:r>
              <a:rPr lang="zh-CN" altLang="en-US" dirty="0">
                <a:latin typeface="Weibei SC" panose="03000800000000000000" pitchFamily="66" charset="-128"/>
                <a:ea typeface="Weibei SC" panose="03000800000000000000" pitchFamily="66" charset="-128"/>
              </a:rPr>
              <a:t>课程区别？</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不具体介绍某一门技术、一种语言、一个模型等细节与实现，但强调它们实现和应用过程中的道德层面的问题。</a:t>
            </a:r>
            <a:endParaRPr lang="en-US" altLang="zh-CN" sz="1800" dirty="0">
              <a:latin typeface="Weibei SC" panose="03000800000000000000" pitchFamily="66" charset="-128"/>
              <a:ea typeface="Weibei SC" panose="03000800000000000000" pitchFamily="66" charset="-128"/>
            </a:endParaRPr>
          </a:p>
        </p:txBody>
      </p:sp>
      <p:sp>
        <p:nvSpPr>
          <p:cNvPr id="7" name="文本框 6">
            <a:extLst>
              <a:ext uri="{FF2B5EF4-FFF2-40B4-BE49-F238E27FC236}">
                <a16:creationId xmlns:a16="http://schemas.microsoft.com/office/drawing/2014/main" id="{0DED3F98-B490-7808-8DBA-05F1912CB5FE}"/>
              </a:ext>
            </a:extLst>
          </p:cNvPr>
          <p:cNvSpPr txBox="1"/>
          <p:nvPr/>
        </p:nvSpPr>
        <p:spPr>
          <a:xfrm>
            <a:off x="2126751" y="4655540"/>
            <a:ext cx="7582328" cy="1200329"/>
          </a:xfrm>
          <a:prstGeom prst="rect">
            <a:avLst/>
          </a:prstGeom>
          <a:solidFill>
            <a:srgbClr val="00B0F0"/>
          </a:solidFill>
        </p:spPr>
        <p:txBody>
          <a:bodyPr wrap="square" rtlCol="0">
            <a:spAutoFit/>
          </a:bodyPr>
          <a:lstStyle/>
          <a:p>
            <a:endParaRPr kumimoji="1" lang="en-US" altLang="zh-CN" dirty="0"/>
          </a:p>
          <a:p>
            <a:pPr marL="285750" indent="-285750">
              <a:buFont typeface="Wingdings" pitchFamily="2" charset="2"/>
              <a:buChar char="Ø"/>
            </a:pPr>
            <a:r>
              <a:rPr lang="en-US" altLang="zh-CN" sz="1800" dirty="0">
                <a:latin typeface="Weibei SC" panose="03000800000000000000" pitchFamily="66" charset="-128"/>
                <a:ea typeface="Weibei SC" panose="03000800000000000000" pitchFamily="66" charset="-128"/>
              </a:rPr>
              <a:t>计算机伦理</a:t>
            </a:r>
            <a:r>
              <a:rPr lang="zh-CN" altLang="en-US" sz="1800" dirty="0">
                <a:latin typeface="Weibei SC" panose="03000800000000000000" pitchFamily="66" charset="-128"/>
                <a:ea typeface="Weibei SC" panose="03000800000000000000" pitchFamily="66" charset="-128"/>
              </a:rPr>
              <a:t>的基本内涵：“关系”与“秩序”的来源与理解，</a:t>
            </a:r>
            <a:r>
              <a:rPr lang="zh-CN" altLang="en-US" dirty="0">
                <a:latin typeface="Weibei SC" panose="03000800000000000000" pitchFamily="66" charset="-128"/>
                <a:ea typeface="Weibei SC" panose="03000800000000000000" pitchFamily="66" charset="-128"/>
              </a:rPr>
              <a:t>指导法规的制定，</a:t>
            </a:r>
            <a:r>
              <a:rPr lang="zh-CN" altLang="en-US" dirty="0">
                <a:solidFill>
                  <a:srgbClr val="FF0000"/>
                </a:solidFill>
                <a:latin typeface="Weibei SC" panose="03000800000000000000" pitchFamily="66" charset="-128"/>
                <a:ea typeface="Weibei SC" panose="03000800000000000000" pitchFamily="66" charset="-128"/>
              </a:rPr>
              <a:t>违规行为</a:t>
            </a:r>
            <a:r>
              <a:rPr lang="zh-CN" altLang="en-US" dirty="0">
                <a:latin typeface="Weibei SC" panose="03000800000000000000" pitchFamily="66" charset="-128"/>
                <a:ea typeface="Weibei SC" panose="03000800000000000000" pitchFamily="66" charset="-128"/>
              </a:rPr>
              <a:t>的判定与处罚，</a:t>
            </a:r>
            <a:r>
              <a:rPr lang="zh-CN" altLang="en-US" dirty="0">
                <a:solidFill>
                  <a:srgbClr val="FF0000"/>
                </a:solidFill>
                <a:latin typeface="Weibei SC" panose="03000800000000000000" pitchFamily="66" charset="-128"/>
                <a:ea typeface="Weibei SC" panose="03000800000000000000" pitchFamily="66" charset="-128"/>
              </a:rPr>
              <a:t>不当行为</a:t>
            </a:r>
            <a:r>
              <a:rPr lang="zh-CN" altLang="en-US" dirty="0">
                <a:latin typeface="Weibei SC" panose="03000800000000000000" pitchFamily="66" charset="-128"/>
                <a:ea typeface="Weibei SC" panose="03000800000000000000" pitchFamily="66" charset="-128"/>
              </a:rPr>
              <a:t>的解释与判定，由此导致的个人修养的提升 </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后面有课程的具体内容。</a:t>
            </a:r>
            <a:endParaRPr lang="en-US" altLang="zh-CN" sz="18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82814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690082" y="1078000"/>
            <a:ext cx="10363200" cy="1470025"/>
          </a:xfrm>
        </p:spPr>
        <p:txBody>
          <a:bodyPr/>
          <a:lstStyle/>
          <a:p>
            <a:r>
              <a:rPr lang="en-US" dirty="0">
                <a:latin typeface="Baoli SC" panose="02010600040101010101" pitchFamily="2" charset="-122"/>
                <a:ea typeface="Baoli SC" panose="02010600040101010101" pitchFamily="2" charset="-122"/>
              </a:rPr>
              <a:t>计算机伦理课</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5</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1448657" y="2109033"/>
            <a:ext cx="8846050" cy="4247317"/>
          </a:xfrm>
          <a:prstGeom prst="rect">
            <a:avLst/>
          </a:prstGeom>
          <a:noFill/>
        </p:spPr>
        <p:txBody>
          <a:bodyPr wrap="square" rtlCol="0">
            <a:spAutoFit/>
          </a:bodyPr>
          <a:lstStyle/>
          <a:p>
            <a:endParaRPr kumimoji="1" lang="en-US" altLang="zh-CN" dirty="0">
              <a:solidFill>
                <a:srgbClr val="FF0000"/>
              </a:solidFill>
            </a:endParaRPr>
          </a:p>
          <a:p>
            <a:pPr marL="285750" indent="-285750" algn="l">
              <a:buFont typeface="Wingdings" pitchFamily="2" charset="2"/>
              <a:buChar char="Ø"/>
            </a:pPr>
            <a:r>
              <a:rPr lang="en-US" altLang="zh-CN" sz="1800" dirty="0">
                <a:solidFill>
                  <a:srgbClr val="FF0000"/>
                </a:solidFill>
                <a:latin typeface="Weibei SC" panose="03000800000000000000" pitchFamily="66" charset="-128"/>
                <a:ea typeface="Weibei SC" panose="03000800000000000000" pitchFamily="66" charset="-128"/>
              </a:rPr>
              <a:t>计算机伦理</a:t>
            </a:r>
            <a:r>
              <a:rPr lang="zh-CN" altLang="en-US" sz="1800" dirty="0">
                <a:solidFill>
                  <a:srgbClr val="FF0000"/>
                </a:solidFill>
                <a:latin typeface="Weibei SC" panose="03000800000000000000" pitchFamily="66" charset="-128"/>
                <a:ea typeface="Weibei SC" panose="03000800000000000000" pitchFamily="66" charset="-128"/>
              </a:rPr>
              <a:t>课</a:t>
            </a:r>
            <a:r>
              <a:rPr lang="zh-CN" altLang="en-US" dirty="0">
                <a:solidFill>
                  <a:srgbClr val="FF0000"/>
                </a:solidFill>
                <a:latin typeface="Weibei SC" panose="03000800000000000000" pitchFamily="66" charset="-128"/>
                <a:ea typeface="Weibei SC" panose="03000800000000000000" pitchFamily="66" charset="-128"/>
              </a:rPr>
              <a:t>讲什么？</a:t>
            </a:r>
            <a:r>
              <a:rPr lang="en-US" altLang="zh-CN" dirty="0">
                <a:solidFill>
                  <a:srgbClr val="FF0000"/>
                </a:solidFill>
                <a:latin typeface="Weibei SC" panose="03000800000000000000" pitchFamily="66" charset="-128"/>
                <a:ea typeface="Weibei SC" panose="03000800000000000000" pitchFamily="66" charset="-128"/>
              </a:rPr>
              <a:t>-</a:t>
            </a:r>
            <a:r>
              <a:rPr lang="zh-CN" altLang="en-US" dirty="0">
                <a:solidFill>
                  <a:srgbClr val="FF0000"/>
                </a:solidFill>
                <a:latin typeface="Weibei SC" panose="03000800000000000000" pitchFamily="66" charset="-128"/>
                <a:ea typeface="Weibei SC" panose="03000800000000000000" pitchFamily="66" charset="-128"/>
              </a:rPr>
              <a:t> 与计算技术有关的</a:t>
            </a:r>
            <a:r>
              <a:rPr lang="zh-CN" altLang="en-US" sz="1800" dirty="0">
                <a:solidFill>
                  <a:srgbClr val="FF0000"/>
                </a:solidFill>
                <a:latin typeface="Weibei SC" panose="03000800000000000000" pitchFamily="66" charset="-128"/>
                <a:ea typeface="Weibei SC" panose="03000800000000000000" pitchFamily="66" charset="-128"/>
              </a:rPr>
              <a:t>“关系”与“秩序”的理解和基本原理，以及应用过程中出现的各式各样的案例。</a:t>
            </a:r>
            <a:endParaRPr lang="en-US" altLang="zh-CN" sz="1800" dirty="0">
              <a:solidFill>
                <a:srgbClr val="FF0000"/>
              </a:solidFill>
              <a:latin typeface="Weibei SC" panose="03000800000000000000" pitchFamily="66" charset="-128"/>
              <a:ea typeface="Weibei SC" panose="03000800000000000000" pitchFamily="66" charset="-128"/>
            </a:endParaRPr>
          </a:p>
          <a:p>
            <a:pPr marL="285750" indent="-285750" algn="l">
              <a:buFont typeface="Wingdings" pitchFamily="2" charset="2"/>
              <a:buChar char="Ø"/>
            </a:pP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solidFill>
                  <a:srgbClr val="00B050"/>
                </a:solidFill>
                <a:latin typeface="Weibei SC" panose="03000800000000000000" pitchFamily="66" charset="-128"/>
                <a:ea typeface="Weibei SC" panose="03000800000000000000" pitchFamily="66" charset="-128"/>
              </a:rPr>
              <a:t>计算机伦理</a:t>
            </a:r>
            <a:r>
              <a:rPr lang="zh-CN" altLang="en-US" sz="1800" dirty="0">
                <a:solidFill>
                  <a:srgbClr val="00B050"/>
                </a:solidFill>
                <a:latin typeface="Weibei SC" panose="03000800000000000000" pitchFamily="66" charset="-128"/>
                <a:ea typeface="Weibei SC" panose="03000800000000000000" pitchFamily="66" charset="-128"/>
              </a:rPr>
              <a:t>课怎么讲？课堂讲授 </a:t>
            </a:r>
            <a:r>
              <a:rPr lang="en-US" altLang="zh-CN" sz="1800" dirty="0">
                <a:solidFill>
                  <a:srgbClr val="00B050"/>
                </a:solidFill>
                <a:latin typeface="Weibei SC" panose="03000800000000000000" pitchFamily="66" charset="-128"/>
                <a:ea typeface="Weibei SC" panose="03000800000000000000" pitchFamily="66" charset="-128"/>
              </a:rPr>
              <a:t>+</a:t>
            </a:r>
            <a:r>
              <a:rPr lang="zh-CN" altLang="en-US" sz="1800" dirty="0">
                <a:solidFill>
                  <a:srgbClr val="00B050"/>
                </a:solidFill>
                <a:latin typeface="Weibei SC" panose="03000800000000000000" pitchFamily="66" charset="-128"/>
                <a:ea typeface="Weibei SC" panose="03000800000000000000" pitchFamily="66" charset="-128"/>
              </a:rPr>
              <a:t> 课后作业（教学大纲所说的随机测试）</a:t>
            </a:r>
            <a:r>
              <a:rPr lang="en-US" altLang="zh-CN" sz="1800" dirty="0">
                <a:solidFill>
                  <a:srgbClr val="00B050"/>
                </a:solidFill>
                <a:latin typeface="Weibei SC" panose="03000800000000000000" pitchFamily="66" charset="-128"/>
                <a:ea typeface="Weibei SC" panose="03000800000000000000" pitchFamily="66" charset="-128"/>
              </a:rPr>
              <a:t>+</a:t>
            </a:r>
            <a:r>
              <a:rPr lang="zh-CN" altLang="en-US" sz="1800" dirty="0">
                <a:solidFill>
                  <a:srgbClr val="00B050"/>
                </a:solidFill>
                <a:latin typeface="Weibei SC" panose="03000800000000000000" pitchFamily="66" charset="-128"/>
                <a:ea typeface="Weibei SC" panose="03000800000000000000" pitchFamily="66" charset="-128"/>
              </a:rPr>
              <a:t> 案例分析 </a:t>
            </a:r>
            <a:r>
              <a:rPr lang="en-US" altLang="zh-CN" sz="1800" dirty="0">
                <a:solidFill>
                  <a:srgbClr val="00B050"/>
                </a:solidFill>
                <a:latin typeface="Weibei SC" panose="03000800000000000000" pitchFamily="66" charset="-128"/>
                <a:ea typeface="Weibei SC" panose="03000800000000000000" pitchFamily="66" charset="-128"/>
              </a:rPr>
              <a:t>+</a:t>
            </a:r>
            <a:r>
              <a:rPr lang="zh-CN" altLang="en-US" sz="1800" dirty="0">
                <a:solidFill>
                  <a:srgbClr val="00B050"/>
                </a:solidFill>
                <a:latin typeface="Weibei SC" panose="03000800000000000000" pitchFamily="66" charset="-128"/>
                <a:ea typeface="Weibei SC" panose="03000800000000000000" pitchFamily="66" charset="-128"/>
              </a:rPr>
              <a:t> 分组辩论（</a:t>
            </a:r>
            <a:r>
              <a:rPr lang="en-US" altLang="zh-CN" sz="1800" dirty="0">
                <a:solidFill>
                  <a:srgbClr val="00B050"/>
                </a:solidFill>
                <a:latin typeface="Weibei SC" panose="03000800000000000000" pitchFamily="66" charset="-128"/>
                <a:ea typeface="Weibei SC" panose="03000800000000000000" pitchFamily="66" charset="-128"/>
              </a:rPr>
              <a:t>PPT</a:t>
            </a:r>
            <a:r>
              <a:rPr lang="zh-CN" altLang="en-US" sz="1800" dirty="0">
                <a:solidFill>
                  <a:srgbClr val="00B050"/>
                </a:solidFill>
                <a:latin typeface="Weibei SC" panose="03000800000000000000" pitchFamily="66" charset="-128"/>
                <a:ea typeface="Weibei SC" panose="03000800000000000000" pitchFamily="66" charset="-128"/>
              </a:rPr>
              <a:t>展示）</a:t>
            </a:r>
            <a:r>
              <a:rPr lang="en-US" altLang="zh-CN" sz="1800" dirty="0">
                <a:solidFill>
                  <a:srgbClr val="00B050"/>
                </a:solidFill>
                <a:latin typeface="Weibei SC" panose="03000800000000000000" pitchFamily="66" charset="-128"/>
                <a:ea typeface="Weibei SC" panose="03000800000000000000" pitchFamily="66" charset="-128"/>
              </a:rPr>
              <a:t>+</a:t>
            </a:r>
            <a:r>
              <a:rPr lang="zh-CN" altLang="en-US" sz="1800" dirty="0">
                <a:solidFill>
                  <a:srgbClr val="00B050"/>
                </a:solidFill>
                <a:latin typeface="Weibei SC" panose="03000800000000000000" pitchFamily="66" charset="-128"/>
                <a:ea typeface="Weibei SC" panose="03000800000000000000" pitchFamily="66" charset="-128"/>
              </a:rPr>
              <a:t> 期末测试（期末大作业）</a:t>
            </a:r>
            <a:endParaRPr lang="en-US" altLang="zh-CN" sz="1800" dirty="0">
              <a:solidFill>
                <a:srgbClr val="00B050"/>
              </a:solidFill>
              <a:latin typeface="Weibei SC" panose="03000800000000000000" pitchFamily="66" charset="-128"/>
              <a:ea typeface="Weibei SC" panose="03000800000000000000" pitchFamily="66" charset="-128"/>
            </a:endParaRPr>
          </a:p>
          <a:p>
            <a:pPr algn="l"/>
            <a:endParaRPr lang="en-US" altLang="zh-CN" sz="1800" dirty="0">
              <a:solidFill>
                <a:srgbClr val="00B050"/>
              </a:solidFill>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en-US" altLang="zh-CN" sz="1800" dirty="0">
                <a:solidFill>
                  <a:srgbClr val="FF0000"/>
                </a:solidFill>
                <a:latin typeface="Weibei SC" panose="03000800000000000000" pitchFamily="66" charset="-128"/>
                <a:ea typeface="Weibei SC" panose="03000800000000000000" pitchFamily="66" charset="-128"/>
              </a:rPr>
              <a:t>计算机伦理</a:t>
            </a:r>
            <a:r>
              <a:rPr lang="zh-CN" altLang="en-US" sz="1800" dirty="0">
                <a:solidFill>
                  <a:srgbClr val="FF0000"/>
                </a:solidFill>
                <a:latin typeface="Weibei SC" panose="03000800000000000000" pitchFamily="66" charset="-128"/>
                <a:ea typeface="Weibei SC" panose="03000800000000000000" pitchFamily="66" charset="-128"/>
              </a:rPr>
              <a:t>课怎么学？基于课程的性质，学习方式需要区别于计算机</a:t>
            </a:r>
            <a:r>
              <a:rPr lang="en-US" altLang="zh-CN" sz="1800" dirty="0">
                <a:solidFill>
                  <a:srgbClr val="FF0000"/>
                </a:solidFill>
                <a:latin typeface="Weibei SC" panose="03000800000000000000" pitchFamily="66" charset="-128"/>
                <a:ea typeface="Weibei SC" panose="03000800000000000000" pitchFamily="66" charset="-128"/>
              </a:rPr>
              <a:t>/</a:t>
            </a:r>
            <a:r>
              <a:rPr lang="zh-CN" altLang="en-US" sz="1800" dirty="0">
                <a:solidFill>
                  <a:srgbClr val="FF0000"/>
                </a:solidFill>
                <a:latin typeface="Weibei SC" panose="03000800000000000000" pitchFamily="66" charset="-128"/>
                <a:ea typeface="Weibei SC" panose="03000800000000000000" pitchFamily="66" charset="-128"/>
              </a:rPr>
              <a:t>数学的传统课程如程序设计、概率统计等课程模式</a:t>
            </a:r>
            <a:endParaRPr lang="en-US" altLang="zh-CN" sz="1800" dirty="0">
              <a:solidFill>
                <a:srgbClr val="FF0000"/>
              </a:solidFill>
              <a:latin typeface="Weibei SC" panose="03000800000000000000" pitchFamily="66" charset="-128"/>
              <a:ea typeface="Weibei SC" panose="03000800000000000000" pitchFamily="66" charset="-128"/>
            </a:endParaRPr>
          </a:p>
          <a:p>
            <a:pPr marL="285750" indent="-285750" algn="l">
              <a:buFont typeface="Wingdings" pitchFamily="2" charset="2"/>
              <a:buChar char="Ø"/>
            </a:pPr>
            <a:endParaRPr lang="en-US" altLang="zh-CN" sz="1800" dirty="0">
              <a:latin typeface="Weibei SC" panose="03000800000000000000" pitchFamily="66" charset="-128"/>
              <a:ea typeface="Weibei SC" panose="03000800000000000000" pitchFamily="66" charset="-128"/>
            </a:endParaRPr>
          </a:p>
          <a:p>
            <a:pPr marL="285750" indent="-285750" algn="l">
              <a:buFont typeface="Wingdings" pitchFamily="2" charset="2"/>
              <a:buChar char="Ø"/>
            </a:pPr>
            <a:r>
              <a:rPr lang="zh-CN" altLang="en-US" sz="1800" dirty="0">
                <a:solidFill>
                  <a:srgbClr val="00B050"/>
                </a:solidFill>
                <a:latin typeface="Weibei SC" panose="03000800000000000000" pitchFamily="66" charset="-128"/>
                <a:ea typeface="Weibei SC" panose="03000800000000000000" pitchFamily="66" charset="-128"/>
              </a:rPr>
              <a:t>学习</a:t>
            </a:r>
            <a:r>
              <a:rPr lang="en-US" altLang="zh-CN" sz="1800" dirty="0">
                <a:solidFill>
                  <a:srgbClr val="00B050"/>
                </a:solidFill>
                <a:latin typeface="Weibei SC" panose="03000800000000000000" pitchFamily="66" charset="-128"/>
                <a:ea typeface="Weibei SC" panose="03000800000000000000" pitchFamily="66" charset="-128"/>
              </a:rPr>
              <a:t>计算机伦理</a:t>
            </a:r>
            <a:r>
              <a:rPr lang="zh-CN" altLang="en-US" sz="1800" dirty="0">
                <a:solidFill>
                  <a:srgbClr val="00B050"/>
                </a:solidFill>
                <a:latin typeface="Weibei SC" panose="03000800000000000000" pitchFamily="66" charset="-128"/>
                <a:ea typeface="Weibei SC" panose="03000800000000000000" pitchFamily="66" charset="-128"/>
              </a:rPr>
              <a:t>有什么用？计算机</a:t>
            </a:r>
            <a:r>
              <a:rPr lang="en-US" altLang="zh-CN" sz="1800" dirty="0">
                <a:solidFill>
                  <a:srgbClr val="00B050"/>
                </a:solidFill>
                <a:latin typeface="Weibei SC" panose="03000800000000000000" pitchFamily="66" charset="-128"/>
                <a:ea typeface="Weibei SC" panose="03000800000000000000" pitchFamily="66" charset="-128"/>
              </a:rPr>
              <a:t>/</a:t>
            </a:r>
            <a:r>
              <a:rPr lang="zh-CN" altLang="en-US" sz="1800" dirty="0">
                <a:solidFill>
                  <a:srgbClr val="00B050"/>
                </a:solidFill>
                <a:latin typeface="Weibei SC" panose="03000800000000000000" pitchFamily="66" charset="-128"/>
                <a:ea typeface="Weibei SC" panose="03000800000000000000" pitchFamily="66" charset="-128"/>
              </a:rPr>
              <a:t>人工智能技术发展过程中的法规层面问题的判定准确、道德层面问题的敏感性建立，公平公正意识的改进、和个人修养的提升等。</a:t>
            </a:r>
            <a:endParaRPr lang="en-US" altLang="zh-CN" sz="1800" dirty="0">
              <a:solidFill>
                <a:srgbClr val="00B050"/>
              </a:solidFill>
              <a:latin typeface="Weibei SC" panose="03000800000000000000" pitchFamily="66" charset="-128"/>
              <a:ea typeface="Weibei SC" panose="03000800000000000000" pitchFamily="66" charset="-128"/>
            </a:endParaRPr>
          </a:p>
          <a:p>
            <a:pPr marL="285750" indent="-285750" algn="l">
              <a:buFont typeface="Wingdings" pitchFamily="2" charset="2"/>
              <a:buChar char="Ø"/>
            </a:pPr>
            <a:endParaRPr lang="en-US" altLang="zh-CN" sz="1800" dirty="0">
              <a:latin typeface="Weibei SC" panose="03000800000000000000" pitchFamily="66" charset="-128"/>
              <a:ea typeface="Weibei SC" panose="03000800000000000000" pitchFamily="66" charset="-128"/>
            </a:endParaRPr>
          </a:p>
          <a:p>
            <a:pPr marL="285750" indent="-285750">
              <a:buFont typeface="Wingdings" pitchFamily="2" charset="2"/>
              <a:buChar char="Ø"/>
            </a:pPr>
            <a:r>
              <a:rPr lang="en-US" altLang="zh-CN" sz="1800" dirty="0">
                <a:solidFill>
                  <a:srgbClr val="FF0000"/>
                </a:solidFill>
                <a:latin typeface="Weibei SC" panose="03000800000000000000" pitchFamily="66" charset="-128"/>
                <a:ea typeface="Weibei SC" panose="03000800000000000000" pitchFamily="66" charset="-128"/>
              </a:rPr>
              <a:t>计算机伦理</a:t>
            </a:r>
            <a:r>
              <a:rPr lang="zh-CN" altLang="en-US" sz="1800" dirty="0">
                <a:solidFill>
                  <a:srgbClr val="FF0000"/>
                </a:solidFill>
                <a:latin typeface="Weibei SC" panose="03000800000000000000" pitchFamily="66" charset="-128"/>
                <a:ea typeface="Weibei SC" panose="03000800000000000000" pitchFamily="66" charset="-128"/>
              </a:rPr>
              <a:t>学完后需要记住点什么 ？？？？？？？？？？？？？？</a:t>
            </a:r>
            <a:endParaRPr lang="en-US" altLang="zh-CN" sz="1800" dirty="0">
              <a:solidFill>
                <a:srgbClr val="FF0000"/>
              </a:solidFill>
              <a:latin typeface="Weibei SC" panose="03000800000000000000" pitchFamily="66" charset="-128"/>
              <a:ea typeface="Weibei SC" panose="03000800000000000000" pitchFamily="66" charset="-128"/>
            </a:endParaRPr>
          </a:p>
          <a:p>
            <a:endParaRPr kumimoji="1" lang="zh-CN" altLang="en-US" dirty="0"/>
          </a:p>
        </p:txBody>
      </p:sp>
    </p:spTree>
    <p:extLst>
      <p:ext uri="{BB962C8B-B14F-4D97-AF65-F5344CB8AC3E}">
        <p14:creationId xmlns:p14="http://schemas.microsoft.com/office/powerpoint/2010/main" val="3746366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626080"/>
            <a:ext cx="10363200" cy="1470025"/>
          </a:xfrm>
        </p:spPr>
        <p:txBody>
          <a:bodyPr/>
          <a:lstStyle/>
          <a:p>
            <a:r>
              <a:rPr lang="en-US" dirty="0">
                <a:latin typeface="Baoli SC" panose="02010600040101010101" pitchFamily="2" charset="-122"/>
                <a:ea typeface="Baoli SC" panose="02010600040101010101" pitchFamily="2" charset="-122"/>
              </a:rPr>
              <a:t>计算机伦理</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6</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688623" y="2879095"/>
            <a:ext cx="10561833" cy="1569660"/>
          </a:xfrm>
          <a:prstGeom prst="rect">
            <a:avLst/>
          </a:prstGeom>
          <a:solidFill>
            <a:srgbClr val="FFFF00"/>
          </a:solidFill>
        </p:spPr>
        <p:txBody>
          <a:bodyPr wrap="square" rtlCol="0">
            <a:spAutoFit/>
          </a:bodyPr>
          <a:lstStyle/>
          <a:p>
            <a:pPr algn="ctr"/>
            <a:r>
              <a:rPr kumimoji="1" lang="en-US" altLang="zh-CN" sz="4800" dirty="0">
                <a:latin typeface="Goudy Old Style" panose="02020502050305020303" pitchFamily="18" charset="0"/>
              </a:rPr>
              <a:t>Significance and importance of learning computer ethics</a:t>
            </a:r>
            <a:endParaRPr kumimoji="1" lang="zh-CN" altLang="en-US" sz="4800" dirty="0">
              <a:latin typeface="Goudy Old Style" panose="02020502050305020303" pitchFamily="18" charset="0"/>
            </a:endParaRPr>
          </a:p>
        </p:txBody>
      </p:sp>
      <p:sp>
        <p:nvSpPr>
          <p:cNvPr id="6" name="文本框 5">
            <a:extLst>
              <a:ext uri="{FF2B5EF4-FFF2-40B4-BE49-F238E27FC236}">
                <a16:creationId xmlns:a16="http://schemas.microsoft.com/office/drawing/2014/main" id="{4C90A04B-0996-E73C-49FC-E63F16A738AE}"/>
              </a:ext>
            </a:extLst>
          </p:cNvPr>
          <p:cNvSpPr txBox="1"/>
          <p:nvPr/>
        </p:nvSpPr>
        <p:spPr>
          <a:xfrm>
            <a:off x="4097002" y="4708700"/>
            <a:ext cx="2779928" cy="523220"/>
          </a:xfrm>
          <a:prstGeom prst="rect">
            <a:avLst/>
          </a:prstGeom>
          <a:noFill/>
        </p:spPr>
        <p:txBody>
          <a:bodyPr wrap="none" rtlCol="0">
            <a:spAutoFit/>
          </a:bodyPr>
          <a:lstStyle/>
          <a:p>
            <a:r>
              <a:rPr kumimoji="1" lang="zh-CN" altLang="en-US" sz="2800" dirty="0"/>
              <a:t>张良杰教授 提供</a:t>
            </a:r>
          </a:p>
        </p:txBody>
      </p:sp>
    </p:spTree>
    <p:extLst>
      <p:ext uri="{BB962C8B-B14F-4D97-AF65-F5344CB8AC3E}">
        <p14:creationId xmlns:p14="http://schemas.microsoft.com/office/powerpoint/2010/main" val="195782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6582-BE40-F023-5DD3-97ED50F1DADF}"/>
            </a:ext>
          </a:extLst>
        </p:cNvPr>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DB36FAD0-F81F-99D8-0837-71F6B0E8A6EB}"/>
              </a:ext>
            </a:extLst>
          </p:cNvPr>
          <p:cNvCxnSpPr/>
          <p:nvPr>
            <p:custDataLst>
              <p:tags r:id="rId2"/>
            </p:custDataLst>
          </p:nvPr>
        </p:nvCxnSpPr>
        <p:spPr>
          <a:xfrm>
            <a:off x="2484637" y="6505836"/>
            <a:ext cx="9421402" cy="0"/>
          </a:xfrm>
          <a:prstGeom prst="line">
            <a:avLst/>
          </a:prstGeom>
          <a:ln w="12700">
            <a:solidFill>
              <a:srgbClr val="A62C38"/>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030B6488-DF7F-DCCF-4983-42BAD943247A}"/>
              </a:ext>
            </a:extLst>
          </p:cNvPr>
          <p:cNvSpPr txBox="1"/>
          <p:nvPr>
            <p:custDataLst>
              <p:tags r:id="rId3"/>
            </p:custDataLst>
          </p:nvPr>
        </p:nvSpPr>
        <p:spPr>
          <a:xfrm>
            <a:off x="2912455" y="536417"/>
            <a:ext cx="5570756" cy="523220"/>
          </a:xfrm>
          <a:prstGeom prst="rect">
            <a:avLst/>
          </a:prstGeom>
          <a:noFill/>
          <a:ln>
            <a:noFill/>
          </a:ln>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设有专门人工智能伦理团队的公司</a:t>
            </a:r>
          </a:p>
        </p:txBody>
      </p:sp>
      <p:cxnSp>
        <p:nvCxnSpPr>
          <p:cNvPr id="110" name="直接连接符 109">
            <a:extLst>
              <a:ext uri="{FF2B5EF4-FFF2-40B4-BE49-F238E27FC236}">
                <a16:creationId xmlns:a16="http://schemas.microsoft.com/office/drawing/2014/main" id="{79ECF2AF-3A3E-D4E9-8623-11C846A23E6A}"/>
              </a:ext>
            </a:extLst>
          </p:cNvPr>
          <p:cNvCxnSpPr/>
          <p:nvPr>
            <p:custDataLst>
              <p:tags r:id="rId4"/>
            </p:custDataLst>
          </p:nvPr>
        </p:nvCxnSpPr>
        <p:spPr>
          <a:xfrm>
            <a:off x="1328455" y="1059637"/>
            <a:ext cx="3168000" cy="0"/>
          </a:xfrm>
          <a:prstGeom prst="line">
            <a:avLst/>
          </a:prstGeom>
          <a:ln w="12700">
            <a:solidFill>
              <a:srgbClr val="94003F"/>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E16DDF37-66CC-BAB6-69B7-7BA5D737585E}"/>
              </a:ext>
            </a:extLst>
          </p:cNvPr>
          <p:cNvSpPr txBox="1">
            <a:spLocks/>
          </p:cNvSpPr>
          <p:nvPr/>
        </p:nvSpPr>
        <p:spPr>
          <a:xfrm>
            <a:off x="686182" y="1327684"/>
            <a:ext cx="11219857" cy="45259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zh-CN" altLang="en-US" sz="1800" b="1" dirty="0">
                <a:solidFill>
                  <a:srgbClr val="012FA7"/>
                </a:solidFill>
                <a:latin typeface="微软雅黑" panose="020B0503020204020204" pitchFamily="34" charset="-122"/>
                <a:ea typeface="微软雅黑" panose="020B0503020204020204" pitchFamily="34" charset="-122"/>
              </a:rPr>
              <a:t>谷歌：</a:t>
            </a:r>
            <a:r>
              <a:rPr lang="zh-CN" altLang="en-US" sz="1800" dirty="0">
                <a:solidFill>
                  <a:srgbClr val="012FA7"/>
                </a:solidFill>
                <a:latin typeface="微软雅黑" panose="020B0503020204020204" pitchFamily="34" charset="-122"/>
                <a:ea typeface="微软雅黑" panose="020B0503020204020204" pitchFamily="34" charset="-122"/>
              </a:rPr>
              <a:t>在</a:t>
            </a:r>
            <a:r>
              <a:rPr lang="en-US" altLang="zh-CN" sz="1800" dirty="0">
                <a:solidFill>
                  <a:srgbClr val="012FA7"/>
                </a:solidFill>
                <a:latin typeface="微软雅黑" panose="020B0503020204020204" pitchFamily="34" charset="-122"/>
                <a:ea typeface="微软雅黑" panose="020B0503020204020204" pitchFamily="34" charset="-122"/>
              </a:rPr>
              <a:t>2018</a:t>
            </a:r>
            <a:r>
              <a:rPr lang="zh-CN" altLang="en-US" sz="1800" dirty="0">
                <a:solidFill>
                  <a:srgbClr val="012FA7"/>
                </a:solidFill>
                <a:latin typeface="微软雅黑" panose="020B0503020204020204" pitchFamily="34" charset="-122"/>
                <a:ea typeface="微软雅黑" panose="020B0503020204020204" pitchFamily="34" charset="-122"/>
              </a:rPr>
              <a:t>年成立了</a:t>
            </a:r>
            <a:r>
              <a:rPr lang="en-US" altLang="zh-CN" sz="1800" dirty="0">
                <a:solidFill>
                  <a:srgbClr val="012FA7"/>
                </a:solidFill>
                <a:latin typeface="微软雅黑" panose="020B0503020204020204" pitchFamily="34" charset="-122"/>
                <a:ea typeface="微软雅黑" panose="020B0503020204020204" pitchFamily="34" charset="-122"/>
              </a:rPr>
              <a:t>AI</a:t>
            </a:r>
            <a:r>
              <a:rPr lang="zh-CN" altLang="en-US" sz="1800" dirty="0">
                <a:solidFill>
                  <a:srgbClr val="012FA7"/>
                </a:solidFill>
                <a:latin typeface="微软雅黑" panose="020B0503020204020204" pitchFamily="34" charset="-122"/>
                <a:ea typeface="微软雅黑" panose="020B0503020204020204" pitchFamily="34" charset="-122"/>
              </a:rPr>
              <a:t>原则团队，负责为谷歌的人工智能</a:t>
            </a:r>
            <a:r>
              <a:rPr lang="zh-CN" altLang="en-US" sz="1800" dirty="0">
                <a:solidFill>
                  <a:srgbClr val="FF0000"/>
                </a:solidFill>
                <a:latin typeface="微软雅黑" panose="020B0503020204020204" pitchFamily="34" charset="-122"/>
                <a:ea typeface="微软雅黑" panose="020B0503020204020204" pitchFamily="34" charset="-122"/>
              </a:rPr>
              <a:t>研究和开发制定和实施伦理指南</a:t>
            </a:r>
            <a:r>
              <a:rPr lang="zh-CN" altLang="en-US" sz="1800" dirty="0">
                <a:solidFill>
                  <a:srgbClr val="012FA7"/>
                </a:solidFill>
                <a:latin typeface="微软雅黑" panose="020B0503020204020204" pitchFamily="34" charset="-122"/>
                <a:ea typeface="微软雅黑" panose="020B0503020204020204" pitchFamily="34" charset="-122"/>
              </a:rPr>
              <a:t>。</a:t>
            </a:r>
          </a:p>
          <a:p>
            <a:pPr marL="342900" indent="-342900" algn="l">
              <a:lnSpc>
                <a:spcPct val="100000"/>
              </a:lnSpc>
              <a:buFont typeface="Arial" panose="020B0604020202020204" pitchFamily="34" charset="0"/>
              <a:buChar char="•"/>
            </a:pPr>
            <a:r>
              <a:rPr lang="zh-CN" altLang="en-US" sz="1800" b="1" dirty="0">
                <a:solidFill>
                  <a:srgbClr val="012FA7"/>
                </a:solidFill>
                <a:latin typeface="微软雅黑" panose="020B0503020204020204" pitchFamily="34" charset="-122"/>
                <a:ea typeface="微软雅黑" panose="020B0503020204020204" pitchFamily="34" charset="-122"/>
              </a:rPr>
              <a:t>微软：</a:t>
            </a:r>
            <a:r>
              <a:rPr lang="zh-CN" altLang="en-US" sz="1800" dirty="0">
                <a:solidFill>
                  <a:srgbClr val="012FA7"/>
                </a:solidFill>
                <a:latin typeface="微软雅黑" panose="020B0503020204020204" pitchFamily="34" charset="-122"/>
                <a:ea typeface="微软雅黑" panose="020B0503020204020204" pitchFamily="34" charset="-122"/>
              </a:rPr>
              <a:t>在</a:t>
            </a:r>
            <a:r>
              <a:rPr lang="en-US" altLang="zh-CN" sz="1800" dirty="0">
                <a:solidFill>
                  <a:srgbClr val="012FA7"/>
                </a:solidFill>
                <a:latin typeface="微软雅黑" panose="020B0503020204020204" pitchFamily="34" charset="-122"/>
                <a:ea typeface="微软雅黑" panose="020B0503020204020204" pitchFamily="34" charset="-122"/>
              </a:rPr>
              <a:t>2019</a:t>
            </a:r>
            <a:r>
              <a:rPr lang="zh-CN" altLang="en-US" sz="1800" dirty="0">
                <a:solidFill>
                  <a:srgbClr val="012FA7"/>
                </a:solidFill>
                <a:latin typeface="微软雅黑" panose="020B0503020204020204" pitchFamily="34" charset="-122"/>
                <a:ea typeface="微软雅黑" panose="020B0503020204020204" pitchFamily="34" charset="-122"/>
              </a:rPr>
              <a:t>年组建了团队，专注于将负责任的人工智能融入产品和服务中，</a:t>
            </a:r>
            <a:r>
              <a:rPr lang="zh-CN" altLang="en-US" sz="1800" dirty="0">
                <a:solidFill>
                  <a:srgbClr val="FF0000"/>
                </a:solidFill>
                <a:latin typeface="微软雅黑" panose="020B0503020204020204" pitchFamily="34" charset="-122"/>
                <a:ea typeface="微软雅黑" panose="020B0503020204020204" pitchFamily="34" charset="-122"/>
              </a:rPr>
              <a:t>提升公平性和透明度</a:t>
            </a:r>
            <a:r>
              <a:rPr lang="zh-CN" altLang="en-US" sz="1800" dirty="0">
                <a:solidFill>
                  <a:srgbClr val="012FA7"/>
                </a:solidFill>
                <a:latin typeface="微软雅黑" panose="020B0503020204020204" pitchFamily="34" charset="-122"/>
                <a:ea typeface="微软雅黑" panose="020B0503020204020204" pitchFamily="34" charset="-122"/>
              </a:rPr>
              <a:t>。</a:t>
            </a:r>
          </a:p>
          <a:p>
            <a:pPr marL="342900" indent="-342900" algn="l">
              <a:lnSpc>
                <a:spcPct val="100000"/>
              </a:lnSpc>
              <a:buFont typeface="Arial" panose="020B0604020202020204" pitchFamily="34" charset="0"/>
              <a:buChar char="•"/>
            </a:pPr>
            <a:r>
              <a:rPr lang="en-US" altLang="zh-CN" sz="1800" b="1" dirty="0">
                <a:solidFill>
                  <a:srgbClr val="012FA7"/>
                </a:solidFill>
                <a:latin typeface="微软雅黑" panose="020B0503020204020204" pitchFamily="34" charset="-122"/>
                <a:ea typeface="微软雅黑" panose="020B0503020204020204" pitchFamily="34" charset="-122"/>
              </a:rPr>
              <a:t>Facebook</a:t>
            </a:r>
            <a:r>
              <a:rPr lang="zh-CN" altLang="en-US" sz="1800" b="1" dirty="0">
                <a:solidFill>
                  <a:srgbClr val="012FA7"/>
                </a:solidFill>
                <a:latin typeface="微软雅黑" panose="020B0503020204020204" pitchFamily="34" charset="-122"/>
                <a:ea typeface="微软雅黑" panose="020B0503020204020204" pitchFamily="34" charset="-122"/>
              </a:rPr>
              <a:t>（</a:t>
            </a:r>
            <a:r>
              <a:rPr lang="en-US" altLang="zh-CN" sz="1800" b="1" dirty="0">
                <a:solidFill>
                  <a:srgbClr val="012FA7"/>
                </a:solidFill>
                <a:latin typeface="微软雅黑" panose="020B0503020204020204" pitchFamily="34" charset="-122"/>
                <a:ea typeface="微软雅黑" panose="020B0503020204020204" pitchFamily="34" charset="-122"/>
              </a:rPr>
              <a:t>Meta</a:t>
            </a:r>
            <a:r>
              <a:rPr lang="zh-CN" altLang="en-US" sz="1800" b="1" dirty="0">
                <a:solidFill>
                  <a:srgbClr val="012FA7"/>
                </a:solidFill>
                <a:latin typeface="微软雅黑" panose="020B0503020204020204" pitchFamily="34" charset="-122"/>
                <a:ea typeface="微软雅黑" panose="020B0503020204020204" pitchFamily="34" charset="-122"/>
              </a:rPr>
              <a:t>）：</a:t>
            </a:r>
            <a:r>
              <a:rPr lang="zh-CN" altLang="en-US" sz="1800" dirty="0">
                <a:solidFill>
                  <a:srgbClr val="012FA7"/>
                </a:solidFill>
                <a:latin typeface="微软雅黑" panose="020B0503020204020204" pitchFamily="34" charset="-122"/>
                <a:ea typeface="微软雅黑" panose="020B0503020204020204" pitchFamily="34" charset="-122"/>
              </a:rPr>
              <a:t>在</a:t>
            </a:r>
            <a:r>
              <a:rPr lang="en-US" altLang="zh-CN" sz="1800" dirty="0">
                <a:solidFill>
                  <a:srgbClr val="012FA7"/>
                </a:solidFill>
                <a:latin typeface="微软雅黑" panose="020B0503020204020204" pitchFamily="34" charset="-122"/>
                <a:ea typeface="微软雅黑" panose="020B0503020204020204" pitchFamily="34" charset="-122"/>
              </a:rPr>
              <a:t>2019</a:t>
            </a:r>
            <a:r>
              <a:rPr lang="zh-CN" altLang="en-US" sz="1800" dirty="0">
                <a:solidFill>
                  <a:srgbClr val="012FA7"/>
                </a:solidFill>
                <a:latin typeface="微软雅黑" panose="020B0503020204020204" pitchFamily="34" charset="-122"/>
                <a:ea typeface="微软雅黑" panose="020B0503020204020204" pitchFamily="34" charset="-122"/>
              </a:rPr>
              <a:t>年创建了</a:t>
            </a:r>
            <a:r>
              <a:rPr lang="en-US" altLang="zh-CN" sz="1800" dirty="0">
                <a:solidFill>
                  <a:srgbClr val="012FA7"/>
                </a:solidFill>
                <a:latin typeface="微软雅黑" panose="020B0503020204020204" pitchFamily="34" charset="-122"/>
                <a:ea typeface="微软雅黑" panose="020B0503020204020204" pitchFamily="34" charset="-122"/>
              </a:rPr>
              <a:t>AI</a:t>
            </a:r>
            <a:r>
              <a:rPr lang="zh-CN" altLang="en-US" sz="1800" dirty="0">
                <a:solidFill>
                  <a:srgbClr val="012FA7"/>
                </a:solidFill>
                <a:latin typeface="微软雅黑" panose="020B0503020204020204" pitchFamily="34" charset="-122"/>
                <a:ea typeface="微软雅黑" panose="020B0503020204020204" pitchFamily="34" charset="-122"/>
              </a:rPr>
              <a:t>完整性团队，专注于</a:t>
            </a:r>
            <a:r>
              <a:rPr lang="zh-CN" altLang="en-US" sz="1800" dirty="0">
                <a:solidFill>
                  <a:srgbClr val="FF0000"/>
                </a:solidFill>
                <a:latin typeface="微软雅黑" panose="020B0503020204020204" pitchFamily="34" charset="-122"/>
                <a:ea typeface="微软雅黑" panose="020B0503020204020204" pitchFamily="34" charset="-122"/>
              </a:rPr>
              <a:t>减轻与人工智能相关的风险</a:t>
            </a:r>
            <a:r>
              <a:rPr lang="zh-CN" altLang="en-US" sz="1800" dirty="0">
                <a:solidFill>
                  <a:srgbClr val="012FA7"/>
                </a:solidFill>
                <a:latin typeface="微软雅黑" panose="020B0503020204020204" pitchFamily="34" charset="-122"/>
                <a:ea typeface="微软雅黑" panose="020B0503020204020204" pitchFamily="34" charset="-122"/>
              </a:rPr>
              <a:t>，包括偏见、公平性和透明度。</a:t>
            </a:r>
          </a:p>
          <a:p>
            <a:pPr marL="342900" indent="-342900" algn="l">
              <a:lnSpc>
                <a:spcPct val="100000"/>
              </a:lnSpc>
              <a:buFont typeface="Arial" panose="020B0604020202020204" pitchFamily="34" charset="0"/>
              <a:buChar char="•"/>
            </a:pPr>
            <a:r>
              <a:rPr lang="en-US" altLang="zh-CN" sz="1800" b="1" dirty="0">
                <a:solidFill>
                  <a:srgbClr val="012FA7"/>
                </a:solidFill>
                <a:latin typeface="微软雅黑" panose="020B0503020204020204" pitchFamily="34" charset="-122"/>
                <a:ea typeface="微软雅黑" panose="020B0503020204020204" pitchFamily="34" charset="-122"/>
              </a:rPr>
              <a:t>IBM</a:t>
            </a:r>
            <a:r>
              <a:rPr lang="zh-CN" altLang="en-US" sz="1800" b="1" dirty="0">
                <a:solidFill>
                  <a:srgbClr val="012FA7"/>
                </a:solidFill>
                <a:latin typeface="微软雅黑" panose="020B0503020204020204" pitchFamily="34" charset="-122"/>
                <a:ea typeface="微软雅黑" panose="020B0503020204020204" pitchFamily="34" charset="-122"/>
              </a:rPr>
              <a:t>：</a:t>
            </a:r>
            <a:r>
              <a:rPr lang="zh-CN" altLang="en-US" sz="1800" dirty="0">
                <a:solidFill>
                  <a:srgbClr val="012FA7"/>
                </a:solidFill>
                <a:latin typeface="微软雅黑" panose="020B0503020204020204" pitchFamily="34" charset="-122"/>
                <a:ea typeface="微软雅黑" panose="020B0503020204020204" pitchFamily="34" charset="-122"/>
              </a:rPr>
              <a:t>在</a:t>
            </a:r>
            <a:r>
              <a:rPr lang="en-US" altLang="zh-CN" sz="1800" dirty="0">
                <a:solidFill>
                  <a:srgbClr val="012FA7"/>
                </a:solidFill>
                <a:latin typeface="微软雅黑" panose="020B0503020204020204" pitchFamily="34" charset="-122"/>
                <a:ea typeface="微软雅黑" panose="020B0503020204020204" pitchFamily="34" charset="-122"/>
              </a:rPr>
              <a:t>2018</a:t>
            </a:r>
            <a:r>
              <a:rPr lang="zh-CN" altLang="en-US" sz="1800" dirty="0">
                <a:solidFill>
                  <a:srgbClr val="012FA7"/>
                </a:solidFill>
                <a:latin typeface="微软雅黑" panose="020B0503020204020204" pitchFamily="34" charset="-122"/>
                <a:ea typeface="微软雅黑" panose="020B0503020204020204" pitchFamily="34" charset="-122"/>
              </a:rPr>
              <a:t>年启动了</a:t>
            </a:r>
            <a:r>
              <a:rPr lang="en-US" altLang="zh-CN" sz="1800" dirty="0">
                <a:solidFill>
                  <a:srgbClr val="012FA7"/>
                </a:solidFill>
                <a:latin typeface="微软雅黑" panose="020B0503020204020204" pitchFamily="34" charset="-122"/>
                <a:ea typeface="微软雅黑" panose="020B0503020204020204" pitchFamily="34" charset="-122"/>
              </a:rPr>
              <a:t>AI</a:t>
            </a:r>
            <a:r>
              <a:rPr lang="zh-CN" altLang="en-US" sz="1800" dirty="0">
                <a:solidFill>
                  <a:srgbClr val="012FA7"/>
                </a:solidFill>
                <a:latin typeface="微软雅黑" panose="020B0503020204020204" pitchFamily="34" charset="-122"/>
                <a:ea typeface="微软雅黑" panose="020B0503020204020204" pitchFamily="34" charset="-122"/>
              </a:rPr>
              <a:t>解释性和公平性团队，开发工具和技术以</a:t>
            </a:r>
            <a:r>
              <a:rPr lang="zh-CN" altLang="en-US" sz="1800" dirty="0">
                <a:solidFill>
                  <a:srgbClr val="FF0000"/>
                </a:solidFill>
                <a:latin typeface="微软雅黑" panose="020B0503020204020204" pitchFamily="34" charset="-122"/>
                <a:ea typeface="微软雅黑" panose="020B0503020204020204" pitchFamily="34" charset="-122"/>
              </a:rPr>
              <a:t>使人工智能模型更加透明</a:t>
            </a:r>
            <a:r>
              <a:rPr lang="zh-CN" altLang="en-US" sz="1800" dirty="0">
                <a:solidFill>
                  <a:srgbClr val="012FA7"/>
                </a:solidFill>
                <a:latin typeface="微软雅黑" panose="020B0503020204020204" pitchFamily="34" charset="-122"/>
                <a:ea typeface="微软雅黑" panose="020B0503020204020204" pitchFamily="34" charset="-122"/>
              </a:rPr>
              <a:t>，并解决潜在的偏见问题。</a:t>
            </a:r>
          </a:p>
          <a:p>
            <a:pPr marL="342900" indent="-342900" algn="l">
              <a:lnSpc>
                <a:spcPct val="100000"/>
              </a:lnSpc>
              <a:buFont typeface="Arial" panose="020B0604020202020204" pitchFamily="34" charset="0"/>
              <a:buChar char="•"/>
            </a:pPr>
            <a:r>
              <a:rPr lang="zh-CN" altLang="en-US" sz="1800" b="1" dirty="0">
                <a:solidFill>
                  <a:srgbClr val="012FA7"/>
                </a:solidFill>
                <a:latin typeface="微软雅黑" panose="020B0503020204020204" pitchFamily="34" charset="-122"/>
                <a:ea typeface="微软雅黑" panose="020B0503020204020204" pitchFamily="34" charset="-122"/>
              </a:rPr>
              <a:t>亚马逊：</a:t>
            </a:r>
            <a:r>
              <a:rPr lang="zh-CN" altLang="en-US" sz="1800" dirty="0">
                <a:solidFill>
                  <a:srgbClr val="012FA7"/>
                </a:solidFill>
                <a:latin typeface="微软雅黑" panose="020B0503020204020204" pitchFamily="34" charset="-122"/>
                <a:ea typeface="微软雅黑" panose="020B0503020204020204" pitchFamily="34" charset="-122"/>
              </a:rPr>
              <a:t>在</a:t>
            </a:r>
            <a:r>
              <a:rPr lang="en-US" altLang="zh-CN" sz="1800" dirty="0">
                <a:solidFill>
                  <a:srgbClr val="012FA7"/>
                </a:solidFill>
                <a:latin typeface="微软雅黑" panose="020B0503020204020204" pitchFamily="34" charset="-122"/>
                <a:ea typeface="微软雅黑" panose="020B0503020204020204" pitchFamily="34" charset="-122"/>
              </a:rPr>
              <a:t>2020</a:t>
            </a:r>
            <a:r>
              <a:rPr lang="zh-CN" altLang="en-US" sz="1800" dirty="0">
                <a:solidFill>
                  <a:srgbClr val="012FA7"/>
                </a:solidFill>
                <a:latin typeface="微软雅黑" panose="020B0503020204020204" pitchFamily="34" charset="-122"/>
                <a:ea typeface="微软雅黑" panose="020B0503020204020204" pitchFamily="34" charset="-122"/>
              </a:rPr>
              <a:t>年建立了算法正义联盟，专注于</a:t>
            </a:r>
            <a:r>
              <a:rPr lang="zh-CN" altLang="en-US" sz="1800" dirty="0">
                <a:solidFill>
                  <a:srgbClr val="FF0000"/>
                </a:solidFill>
                <a:latin typeface="微软雅黑" panose="020B0503020204020204" pitchFamily="34" charset="-122"/>
                <a:ea typeface="微软雅黑" panose="020B0503020204020204" pitchFamily="34" charset="-122"/>
              </a:rPr>
              <a:t>识别和减轻亚马逊使用的人工智能算法中的潜在偏见</a:t>
            </a:r>
            <a:r>
              <a:rPr lang="zh-CN" altLang="en-US" sz="1800" dirty="0">
                <a:solidFill>
                  <a:srgbClr val="012FA7"/>
                </a:solidFill>
                <a:latin typeface="微软雅黑" panose="020B0503020204020204" pitchFamily="34" charset="-122"/>
                <a:ea typeface="微软雅黑" panose="020B0503020204020204" pitchFamily="34" charset="-122"/>
              </a:rPr>
              <a:t>。</a:t>
            </a:r>
            <a:endParaRPr lang="en-US" altLang="zh-CN" sz="1800" dirty="0">
              <a:solidFill>
                <a:srgbClr val="012FA7"/>
              </a:solidFill>
              <a:latin typeface="微软雅黑" panose="020B0503020204020204" pitchFamily="34" charset="-122"/>
              <a:ea typeface="微软雅黑" panose="020B0503020204020204" pitchFamily="34" charset="-122"/>
            </a:endParaRPr>
          </a:p>
          <a:p>
            <a:pPr marL="342900" indent="-342900" algn="l">
              <a:lnSpc>
                <a:spcPct val="100000"/>
              </a:lnSpc>
              <a:buFont typeface="Arial" panose="020B0604020202020204" pitchFamily="34" charset="0"/>
              <a:buChar char="•"/>
            </a:pPr>
            <a:r>
              <a:rPr lang="zh-CN" altLang="en-US" sz="1800" b="1" dirty="0">
                <a:solidFill>
                  <a:srgbClr val="012FA7"/>
                </a:solidFill>
                <a:latin typeface="微软雅黑" panose="020B0503020204020204" pitchFamily="34" charset="-122"/>
                <a:ea typeface="微软雅黑" panose="020B0503020204020204" pitchFamily="34" charset="-122"/>
              </a:rPr>
              <a:t>苹果：</a:t>
            </a:r>
            <a:r>
              <a:rPr lang="zh-CN" altLang="en-US" sz="1800" dirty="0">
                <a:solidFill>
                  <a:srgbClr val="012FA7"/>
                </a:solidFill>
                <a:latin typeface="微软雅黑" panose="020B0503020204020204" pitchFamily="34" charset="-122"/>
                <a:ea typeface="微软雅黑" panose="020B0503020204020204" pitchFamily="34" charset="-122"/>
              </a:rPr>
              <a:t>虽然没有专门的人工智能伦理团队，但在其人工智能开发中</a:t>
            </a:r>
            <a:r>
              <a:rPr lang="zh-CN" altLang="en-US" sz="1800" dirty="0">
                <a:solidFill>
                  <a:srgbClr val="FF0000"/>
                </a:solidFill>
                <a:latin typeface="微软雅黑" panose="020B0503020204020204" pitchFamily="34" charset="-122"/>
                <a:ea typeface="微软雅黑" panose="020B0503020204020204" pitchFamily="34" charset="-122"/>
              </a:rPr>
              <a:t>强调隐私和用户控制</a:t>
            </a:r>
            <a:r>
              <a:rPr lang="zh-CN" altLang="en-US" sz="1800" dirty="0">
                <a:solidFill>
                  <a:srgbClr val="012FA7"/>
                </a:solidFill>
                <a:latin typeface="微软雅黑" panose="020B0503020204020204" pitchFamily="34" charset="-122"/>
                <a:ea typeface="微软雅黑" panose="020B0503020204020204" pitchFamily="34" charset="-122"/>
              </a:rPr>
              <a:t>方面。</a:t>
            </a:r>
          </a:p>
          <a:p>
            <a:pPr marL="342900" indent="-342900" algn="l">
              <a:lnSpc>
                <a:spcPct val="100000"/>
              </a:lnSpc>
              <a:buFont typeface="Arial" panose="020B0604020202020204" pitchFamily="34" charset="0"/>
              <a:buChar char="•"/>
            </a:pPr>
            <a:r>
              <a:rPr lang="zh-CN" altLang="en-US" sz="1800" b="1" dirty="0">
                <a:solidFill>
                  <a:srgbClr val="012FA7"/>
                </a:solidFill>
                <a:latin typeface="微软雅黑" panose="020B0503020204020204" pitchFamily="34" charset="-122"/>
                <a:ea typeface="微软雅黑" panose="020B0503020204020204" pitchFamily="34" charset="-122"/>
              </a:rPr>
              <a:t>特斯拉：</a:t>
            </a:r>
            <a:r>
              <a:rPr lang="zh-CN" altLang="en-US" sz="1800" dirty="0">
                <a:solidFill>
                  <a:srgbClr val="012FA7"/>
                </a:solidFill>
                <a:latin typeface="微软雅黑" panose="020B0503020204020204" pitchFamily="34" charset="-122"/>
                <a:ea typeface="微软雅黑" panose="020B0503020204020204" pitchFamily="34" charset="-122"/>
              </a:rPr>
              <a:t>专注于其自动驾驶汽车技术中</a:t>
            </a:r>
            <a:r>
              <a:rPr lang="zh-CN" altLang="en-US" sz="1800" dirty="0">
                <a:solidFill>
                  <a:srgbClr val="FF0000"/>
                </a:solidFill>
                <a:latin typeface="微软雅黑" panose="020B0503020204020204" pitchFamily="34" charset="-122"/>
                <a:ea typeface="微软雅黑" panose="020B0503020204020204" pitchFamily="34" charset="-122"/>
              </a:rPr>
              <a:t>人工智能的安全和负责任使用</a:t>
            </a:r>
            <a:r>
              <a:rPr lang="zh-CN" altLang="en-US" sz="1800" dirty="0">
                <a:solidFill>
                  <a:srgbClr val="012FA7"/>
                </a:solidFill>
                <a:latin typeface="微软雅黑" panose="020B0503020204020204" pitchFamily="34" charset="-122"/>
                <a:ea typeface="微软雅黑" panose="020B0503020204020204" pitchFamily="34" charset="-122"/>
              </a:rPr>
              <a:t>。</a:t>
            </a:r>
          </a:p>
          <a:p>
            <a:pPr marL="342900" indent="-342900" algn="l">
              <a:lnSpc>
                <a:spcPct val="100000"/>
              </a:lnSpc>
              <a:buFont typeface="Arial" panose="020B0604020202020204" pitchFamily="34" charset="0"/>
              <a:buChar char="•"/>
            </a:pPr>
            <a:r>
              <a:rPr lang="en-US" altLang="zh-CN" sz="1800" b="1" dirty="0" err="1">
                <a:solidFill>
                  <a:srgbClr val="012FA7"/>
                </a:solidFill>
                <a:latin typeface="微软雅黑" panose="020B0503020204020204" pitchFamily="34" charset="-122"/>
                <a:ea typeface="微软雅黑" panose="020B0503020204020204" pitchFamily="34" charset="-122"/>
              </a:rPr>
              <a:t>OpenAI</a:t>
            </a:r>
            <a:r>
              <a:rPr lang="zh-CN" altLang="en-US" sz="1800" b="1" dirty="0">
                <a:solidFill>
                  <a:srgbClr val="012FA7"/>
                </a:solidFill>
                <a:latin typeface="微软雅黑" panose="020B0503020204020204" pitchFamily="34" charset="-122"/>
                <a:ea typeface="微软雅黑" panose="020B0503020204020204" pitchFamily="34" charset="-122"/>
              </a:rPr>
              <a:t>：</a:t>
            </a:r>
            <a:r>
              <a:rPr lang="zh-CN" altLang="en-US" sz="1800" dirty="0">
                <a:solidFill>
                  <a:srgbClr val="012FA7"/>
                </a:solidFill>
                <a:latin typeface="微软雅黑" panose="020B0503020204020204" pitchFamily="34" charset="-122"/>
                <a:ea typeface="微软雅黑" panose="020B0503020204020204" pitchFamily="34" charset="-122"/>
              </a:rPr>
              <a:t>进行关于安全和有益人类的人工智能研究，</a:t>
            </a:r>
            <a:r>
              <a:rPr lang="zh-CN" altLang="en-US" sz="1800" dirty="0">
                <a:solidFill>
                  <a:srgbClr val="FF0000"/>
                </a:solidFill>
                <a:latin typeface="微软雅黑" panose="020B0503020204020204" pitchFamily="34" charset="-122"/>
                <a:ea typeface="微软雅黑" panose="020B0503020204020204" pitchFamily="34" charset="-122"/>
              </a:rPr>
              <a:t>强调与人类价值观的一致性</a:t>
            </a:r>
            <a:r>
              <a:rPr lang="zh-CN" altLang="en-US" sz="1800" dirty="0">
                <a:solidFill>
                  <a:srgbClr val="012FA7"/>
                </a:solidFill>
                <a:latin typeface="微软雅黑" panose="020B0503020204020204" pitchFamily="34" charset="-122"/>
                <a:ea typeface="微软雅黑" panose="020B0503020204020204" pitchFamily="34" charset="-122"/>
              </a:rPr>
              <a:t>。</a:t>
            </a:r>
            <a:endParaRPr lang="en-US" altLang="zh-CN" sz="1800" dirty="0">
              <a:solidFill>
                <a:srgbClr val="012FA7"/>
              </a:solidFill>
              <a:latin typeface="微软雅黑" panose="020B0503020204020204" pitchFamily="34" charset="-122"/>
              <a:ea typeface="微软雅黑" panose="020B0503020204020204" pitchFamily="34" charset="-122"/>
            </a:endParaRPr>
          </a:p>
          <a:p>
            <a:pPr marL="342900" indent="-342900" algn="l">
              <a:lnSpc>
                <a:spcPct val="100000"/>
              </a:lnSpc>
              <a:buFont typeface="Arial" panose="020B0604020202020204" pitchFamily="34" charset="0"/>
              <a:buChar char="•"/>
            </a:pPr>
            <a:endParaRPr lang="zh-CN" altLang="en-US" sz="18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84A44BB-991E-D650-FADC-72FA15DD2078}"/>
              </a:ext>
            </a:extLst>
          </p:cNvPr>
          <p:cNvSpPr txBox="1"/>
          <p:nvPr/>
        </p:nvSpPr>
        <p:spPr>
          <a:xfrm>
            <a:off x="1559351" y="5109381"/>
            <a:ext cx="9263226" cy="646331"/>
          </a:xfrm>
          <a:prstGeom prst="rect">
            <a:avLst/>
          </a:prstGeom>
          <a:solidFill>
            <a:schemeClr val="accent4">
              <a:lumMod val="40000"/>
              <a:lumOff val="60000"/>
            </a:schemeClr>
          </a:solidFill>
        </p:spPr>
        <p:txBody>
          <a:bodyPr wrap="square" rtlCol="0">
            <a:spAutoFit/>
          </a:bodyPr>
          <a:lstStyle/>
          <a:p>
            <a:r>
              <a:rPr lang="zh-CN" altLang="en-US" i="0" dirty="0">
                <a:solidFill>
                  <a:srgbClr val="012FA7"/>
                </a:solidFill>
                <a:effectLst/>
                <a:latin typeface="微软雅黑" panose="020B0503020204020204" pitchFamily="34" charset="-122"/>
                <a:ea typeface="微软雅黑" panose="020B0503020204020204" pitchFamily="34" charset="-122"/>
              </a:rPr>
              <a:t>计算机伦理是为培养能够</a:t>
            </a:r>
            <a:r>
              <a:rPr lang="zh-CN" altLang="en-US" b="1" i="0" dirty="0">
                <a:solidFill>
                  <a:srgbClr val="FF0000"/>
                </a:solidFill>
                <a:effectLst/>
                <a:latin typeface="微软雅黑" panose="020B0503020204020204" pitchFamily="34" charset="-122"/>
                <a:ea typeface="微软雅黑" panose="020B0503020204020204" pitchFamily="34" charset="-122"/>
              </a:rPr>
              <a:t>通过技术对社会产生积极影响的负责任、知情和伦理</a:t>
            </a:r>
            <a:r>
              <a:rPr lang="zh-CN" altLang="en-US" i="0" dirty="0">
                <a:solidFill>
                  <a:srgbClr val="012FA7"/>
                </a:solidFill>
                <a:effectLst/>
                <a:latin typeface="微软雅黑" panose="020B0503020204020204" pitchFamily="34" charset="-122"/>
                <a:ea typeface="微软雅黑" panose="020B0503020204020204" pitchFamily="34" charset="-122"/>
              </a:rPr>
              <a:t>的计算机专业人士的基础</a:t>
            </a:r>
            <a:r>
              <a:rPr lang="en-US" altLang="zh-CN" i="0" dirty="0">
                <a:solidFill>
                  <a:srgbClr val="012FA7"/>
                </a:solidFill>
                <a:effectLst/>
                <a:latin typeface="微软雅黑" panose="020B0503020204020204" pitchFamily="34" charset="-122"/>
                <a:ea typeface="微软雅黑" panose="020B0503020204020204" pitchFamily="34" charset="-122"/>
              </a:rPr>
              <a:t>. </a:t>
            </a:r>
            <a:endParaRPr lang="zh-CN" altLang="en-US" dirty="0">
              <a:solidFill>
                <a:srgbClr val="012FA7"/>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743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434F8-7CA1-FEAE-7776-F0DDE534232A}"/>
            </a:ext>
          </a:extLst>
        </p:cNvPr>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50CB7D2C-3164-05D2-5C64-7EE58FCF3EDE}"/>
              </a:ext>
            </a:extLst>
          </p:cNvPr>
          <p:cNvCxnSpPr/>
          <p:nvPr>
            <p:custDataLst>
              <p:tags r:id="rId2"/>
            </p:custDataLst>
          </p:nvPr>
        </p:nvCxnSpPr>
        <p:spPr>
          <a:xfrm>
            <a:off x="2484637" y="6505836"/>
            <a:ext cx="9421402" cy="0"/>
          </a:xfrm>
          <a:prstGeom prst="line">
            <a:avLst/>
          </a:prstGeom>
          <a:ln w="12700">
            <a:solidFill>
              <a:srgbClr val="A62C38"/>
            </a:solidFill>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C2834302-0D65-F3B2-ED4B-A36C126AD24E}"/>
              </a:ext>
            </a:extLst>
          </p:cNvPr>
          <p:cNvSpPr txBox="1"/>
          <p:nvPr>
            <p:custDataLst>
              <p:tags r:id="rId3"/>
            </p:custDataLst>
          </p:nvPr>
        </p:nvSpPr>
        <p:spPr>
          <a:xfrm>
            <a:off x="2012030" y="536417"/>
            <a:ext cx="6992620" cy="523220"/>
          </a:xfrm>
          <a:prstGeom prst="rect">
            <a:avLst/>
          </a:prstGeom>
          <a:noFill/>
          <a:ln>
            <a:noFill/>
          </a:ln>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构建数字空间的七彩祥云，培养未来</a:t>
            </a:r>
            <a:r>
              <a:rPr lang="en-US" altLang="zh-CN" sz="2800" b="1" dirty="0">
                <a:solidFill>
                  <a:srgbClr val="FF0000"/>
                </a:solidFill>
                <a:latin typeface="微软雅黑" panose="020B0503020204020204" pitchFamily="34" charset="-122"/>
                <a:ea typeface="微软雅黑" panose="020B0503020204020204" pitchFamily="34" charset="-122"/>
              </a:rPr>
              <a:t>IT</a:t>
            </a:r>
            <a:r>
              <a:rPr lang="zh-CN" altLang="en-US" sz="2800" b="1" dirty="0">
                <a:solidFill>
                  <a:srgbClr val="FF0000"/>
                </a:solidFill>
                <a:latin typeface="微软雅黑" panose="020B0503020204020204" pitchFamily="34" charset="-122"/>
                <a:ea typeface="微软雅黑" panose="020B0503020204020204" pitchFamily="34" charset="-122"/>
              </a:rPr>
              <a:t>领袖</a:t>
            </a:r>
          </a:p>
        </p:txBody>
      </p:sp>
      <p:cxnSp>
        <p:nvCxnSpPr>
          <p:cNvPr id="110" name="直接连接符 109">
            <a:extLst>
              <a:ext uri="{FF2B5EF4-FFF2-40B4-BE49-F238E27FC236}">
                <a16:creationId xmlns:a16="http://schemas.microsoft.com/office/drawing/2014/main" id="{BBF83421-CCC5-9D76-CD40-B7D2A61EEEB7}"/>
              </a:ext>
            </a:extLst>
          </p:cNvPr>
          <p:cNvCxnSpPr/>
          <p:nvPr>
            <p:custDataLst>
              <p:tags r:id="rId4"/>
            </p:custDataLst>
          </p:nvPr>
        </p:nvCxnSpPr>
        <p:spPr>
          <a:xfrm>
            <a:off x="1328455" y="1059637"/>
            <a:ext cx="3168000" cy="0"/>
          </a:xfrm>
          <a:prstGeom prst="line">
            <a:avLst/>
          </a:prstGeom>
          <a:ln w="12700">
            <a:solidFill>
              <a:srgbClr val="94003F"/>
            </a:solidFill>
          </a:ln>
        </p:spPr>
        <p:style>
          <a:lnRef idx="1">
            <a:schemeClr val="accent1"/>
          </a:lnRef>
          <a:fillRef idx="0">
            <a:schemeClr val="accent1"/>
          </a:fillRef>
          <a:effectRef idx="0">
            <a:schemeClr val="accent1"/>
          </a:effectRef>
          <a:fontRef idx="minor">
            <a:schemeClr val="tx1"/>
          </a:fontRef>
        </p:style>
      </p:cxnSp>
      <p:sp>
        <p:nvSpPr>
          <p:cNvPr id="5" name="内容占位符 2">
            <a:extLst>
              <a:ext uri="{FF2B5EF4-FFF2-40B4-BE49-F238E27FC236}">
                <a16:creationId xmlns:a16="http://schemas.microsoft.com/office/drawing/2014/main" id="{FF6DE747-0A55-22BA-4BC4-73F76359D573}"/>
              </a:ext>
            </a:extLst>
          </p:cNvPr>
          <p:cNvSpPr txBox="1">
            <a:spLocks/>
          </p:cNvSpPr>
          <p:nvPr/>
        </p:nvSpPr>
        <p:spPr>
          <a:xfrm>
            <a:off x="625222" y="1326818"/>
            <a:ext cx="7316996" cy="45259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ct val="150000"/>
              </a:lnSpc>
            </a:pPr>
            <a:r>
              <a:rPr lang="en-US" altLang="zh-CN" sz="1400" b="1" dirty="0">
                <a:solidFill>
                  <a:srgbClr val="012FA7"/>
                </a:solidFill>
                <a:latin typeface="微软雅黑" panose="020B0503020204020204" pitchFamily="34" charset="-122"/>
                <a:ea typeface="微软雅黑" panose="020B0503020204020204" pitchFamily="34" charset="-122"/>
              </a:rPr>
              <a:t>“</a:t>
            </a:r>
            <a:r>
              <a:rPr lang="zh-CN" altLang="en-US" sz="1400" b="1" dirty="0">
                <a:solidFill>
                  <a:srgbClr val="012FA7"/>
                </a:solidFill>
                <a:latin typeface="微软雅黑" panose="020B0503020204020204" pitchFamily="34" charset="-122"/>
                <a:ea typeface="微软雅黑" panose="020B0503020204020204" pitchFamily="34" charset="-122"/>
              </a:rPr>
              <a:t>七彩祥云</a:t>
            </a:r>
            <a:r>
              <a:rPr lang="en-US" altLang="zh-CN" sz="1400" b="1" dirty="0">
                <a:solidFill>
                  <a:srgbClr val="012FA7"/>
                </a:solidFill>
                <a:latin typeface="微软雅黑" panose="020B0503020204020204" pitchFamily="34" charset="-122"/>
                <a:ea typeface="微软雅黑" panose="020B0503020204020204" pitchFamily="34" charset="-122"/>
              </a:rPr>
              <a:t>”</a:t>
            </a:r>
            <a:r>
              <a:rPr lang="zh-CN" altLang="en-US" sz="1400" b="1" dirty="0">
                <a:solidFill>
                  <a:srgbClr val="012FA7"/>
                </a:solidFill>
                <a:latin typeface="微软雅黑" panose="020B0503020204020204" pitchFamily="34" charset="-122"/>
                <a:ea typeface="微软雅黑" panose="020B0503020204020204" pitchFamily="34" charset="-122"/>
              </a:rPr>
              <a:t>常被用来象征好运、吉祥和神圣的力量。构建数字空间的七彩祥云，未来可以自由翱翔，穿梭于不同的数字世界和空间，达到技术发展和道德责任的和谐统一。</a:t>
            </a:r>
            <a:endParaRPr lang="en-US" altLang="zh-CN" sz="1400" b="1" dirty="0">
              <a:solidFill>
                <a:srgbClr val="012FA7"/>
              </a:solidFill>
              <a:latin typeface="微软雅黑" panose="020B0503020204020204" pitchFamily="34" charset="-122"/>
              <a:ea typeface="微软雅黑" panose="020B0503020204020204" pitchFamily="34" charset="-122"/>
            </a:endParaRP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负责任的计算：</a:t>
            </a:r>
            <a:r>
              <a:rPr lang="zh-CN" altLang="en-US" sz="1400" dirty="0">
                <a:latin typeface="微软雅黑" panose="020B0503020204020204" pitchFamily="34" charset="-122"/>
                <a:ea typeface="微软雅黑" panose="020B0503020204020204" pitchFamily="34" charset="-122"/>
              </a:rPr>
              <a:t>代表着使用技术时的责任和谨慎，如同七彩祥云的</a:t>
            </a:r>
            <a:r>
              <a:rPr lang="zh-CN" altLang="en-US" sz="1400" b="1" dirty="0">
                <a:latin typeface="微软雅黑" panose="020B0503020204020204" pitchFamily="34" charset="-122"/>
                <a:ea typeface="微软雅黑" panose="020B0503020204020204" pitchFamily="34" charset="-122"/>
              </a:rPr>
              <a:t>红色</a:t>
            </a:r>
            <a:r>
              <a:rPr lang="zh-CN" altLang="en-US" sz="1400" dirty="0">
                <a:latin typeface="微软雅黑" panose="020B0503020204020204" pitchFamily="34" charset="-122"/>
                <a:ea typeface="微软雅黑" panose="020B0503020204020204" pitchFamily="34" charset="-122"/>
              </a:rPr>
              <a:t>，象征着热情和行动力。</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伦理决策：</a:t>
            </a:r>
            <a:r>
              <a:rPr lang="zh-CN" altLang="en-US" sz="1400" dirty="0">
                <a:latin typeface="微软雅黑" panose="020B0503020204020204" pitchFamily="34" charset="-122"/>
                <a:ea typeface="微软雅黑" panose="020B0503020204020204" pitchFamily="34" charset="-122"/>
              </a:rPr>
              <a:t>如同七彩祥云的</a:t>
            </a:r>
            <a:r>
              <a:rPr lang="zh-CN" altLang="en-US" sz="1400" b="1" dirty="0">
                <a:latin typeface="微软雅黑" panose="020B0503020204020204" pitchFamily="34" charset="-122"/>
                <a:ea typeface="微软雅黑" panose="020B0503020204020204" pitchFamily="34" charset="-122"/>
              </a:rPr>
              <a:t>橙色</a:t>
            </a:r>
            <a:r>
              <a:rPr lang="zh-CN" altLang="en-US" sz="1400" dirty="0">
                <a:latin typeface="微软雅黑" panose="020B0503020204020204" pitchFamily="34" charset="-122"/>
                <a:ea typeface="微软雅黑" panose="020B0503020204020204" pitchFamily="34" charset="-122"/>
              </a:rPr>
              <a:t>，代表智慧和决策能力，在面对伦理难题时做出正确的选择。</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职业诚信：</a:t>
            </a:r>
            <a:r>
              <a:rPr lang="zh-CN" altLang="en-US" sz="1400" dirty="0">
                <a:latin typeface="微软雅黑" panose="020B0503020204020204" pitchFamily="34" charset="-122"/>
                <a:ea typeface="微软雅黑" panose="020B0503020204020204" pitchFamily="34" charset="-122"/>
              </a:rPr>
              <a:t>象征着</a:t>
            </a:r>
            <a:r>
              <a:rPr lang="zh-CN" altLang="en-US" sz="1400" b="1" dirty="0">
                <a:latin typeface="微软雅黑" panose="020B0503020204020204" pitchFamily="34" charset="-122"/>
                <a:ea typeface="微软雅黑" panose="020B0503020204020204" pitchFamily="34" charset="-122"/>
              </a:rPr>
              <a:t>黄色</a:t>
            </a:r>
            <a:r>
              <a:rPr lang="zh-CN" altLang="en-US" sz="1400" dirty="0">
                <a:latin typeface="微软雅黑" panose="020B0503020204020204" pitchFamily="34" charset="-122"/>
                <a:ea typeface="微软雅黑" panose="020B0503020204020204" pitchFamily="34" charset="-122"/>
              </a:rPr>
              <a:t>的诚实和信用，是技术专业人士的基本准则。</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社会影响意识：</a:t>
            </a:r>
            <a:r>
              <a:rPr lang="zh-CN" altLang="en-US" sz="1400" b="1" dirty="0">
                <a:latin typeface="微软雅黑" panose="020B0503020204020204" pitchFamily="34" charset="-122"/>
                <a:ea typeface="微软雅黑" panose="020B0503020204020204" pitchFamily="34" charset="-122"/>
              </a:rPr>
              <a:t>绿色</a:t>
            </a:r>
            <a:r>
              <a:rPr lang="zh-CN" altLang="en-US" sz="1400" dirty="0">
                <a:latin typeface="微软雅黑" panose="020B0503020204020204" pitchFamily="34" charset="-122"/>
                <a:ea typeface="微软雅黑" panose="020B0503020204020204" pitchFamily="34" charset="-122"/>
              </a:rPr>
              <a:t>代表和谐与平衡，提醒专业人士意识到技术对社会的影响。</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未来准备：</a:t>
            </a:r>
            <a:r>
              <a:rPr lang="zh-CN" altLang="en-US" sz="1400" b="1" dirty="0">
                <a:latin typeface="微软雅黑" panose="020B0503020204020204" pitchFamily="34" charset="-122"/>
                <a:ea typeface="微软雅黑" panose="020B0503020204020204" pitchFamily="34" charset="-122"/>
              </a:rPr>
              <a:t>蓝色</a:t>
            </a:r>
            <a:r>
              <a:rPr lang="zh-CN" altLang="en-US" sz="1400" dirty="0">
                <a:latin typeface="微软雅黑" panose="020B0503020204020204" pitchFamily="34" charset="-122"/>
                <a:ea typeface="微软雅黑" panose="020B0503020204020204" pitchFamily="34" charset="-122"/>
              </a:rPr>
              <a:t>代表深邃和未知，鼓励专业人士不断学习，为未来的挑战做好准备。</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公众信任</a:t>
            </a:r>
            <a:r>
              <a:rPr lang="zh-CN" altLang="en-US" sz="1400" dirty="0">
                <a:solidFill>
                  <a:srgbClr val="012FA7"/>
                </a:solidFill>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靛蓝</a:t>
            </a:r>
            <a:r>
              <a:rPr lang="zh-CN" altLang="en-US" sz="1400" dirty="0">
                <a:latin typeface="微软雅黑" panose="020B0503020204020204" pitchFamily="34" charset="-122"/>
                <a:ea typeface="微软雅黑" panose="020B0503020204020204" pitchFamily="34" charset="-122"/>
              </a:rPr>
              <a:t>色象征着深度和信任，强调建立公众对技术的信任。</a:t>
            </a:r>
          </a:p>
          <a:p>
            <a:pPr marL="342900" indent="-342900" algn="l">
              <a:lnSpc>
                <a:spcPct val="150000"/>
              </a:lnSpc>
              <a:buFont typeface="+mj-lt"/>
              <a:buAutoNum type="arabicPeriod"/>
            </a:pPr>
            <a:r>
              <a:rPr lang="zh-CN" altLang="en-US" sz="1400" b="1" dirty="0">
                <a:solidFill>
                  <a:srgbClr val="012FA7"/>
                </a:solidFill>
                <a:latin typeface="微软雅黑" panose="020B0503020204020204" pitchFamily="34" charset="-122"/>
                <a:ea typeface="微软雅黑" panose="020B0503020204020204" pitchFamily="34" charset="-122"/>
              </a:rPr>
              <a:t>有良知的创新：</a:t>
            </a:r>
            <a:r>
              <a:rPr lang="zh-CN" altLang="en-US" sz="1400" b="1" dirty="0">
                <a:latin typeface="微软雅黑" panose="020B0503020204020204" pitchFamily="34" charset="-122"/>
                <a:ea typeface="微软雅黑" panose="020B0503020204020204" pitchFamily="34" charset="-122"/>
              </a:rPr>
              <a:t>紫色</a:t>
            </a:r>
            <a:r>
              <a:rPr lang="zh-CN" altLang="en-US" sz="1400" dirty="0">
                <a:latin typeface="微软雅黑" panose="020B0503020204020204" pitchFamily="34" charset="-122"/>
                <a:ea typeface="微软雅黑" panose="020B0503020204020204" pitchFamily="34" charset="-122"/>
              </a:rPr>
              <a:t>代表创新和智慧，鼓励在技术创新中融入伦理考量。</a:t>
            </a:r>
          </a:p>
        </p:txBody>
      </p:sp>
      <p:pic>
        <p:nvPicPr>
          <p:cNvPr id="3" name="图片 2">
            <a:extLst>
              <a:ext uri="{FF2B5EF4-FFF2-40B4-BE49-F238E27FC236}">
                <a16:creationId xmlns:a16="http://schemas.microsoft.com/office/drawing/2014/main" id="{166371A1-96BC-D2A2-FB39-A6F31CF03D5E}"/>
              </a:ext>
            </a:extLst>
          </p:cNvPr>
          <p:cNvPicPr>
            <a:picLocks noChangeAspect="1"/>
          </p:cNvPicPr>
          <p:nvPr/>
        </p:nvPicPr>
        <p:blipFill>
          <a:blip r:embed="rId7"/>
          <a:stretch>
            <a:fillRect/>
          </a:stretch>
        </p:blipFill>
        <p:spPr>
          <a:xfrm>
            <a:off x="8087536" y="2102394"/>
            <a:ext cx="3731416" cy="3731416"/>
          </a:xfrm>
          <a:prstGeom prst="rect">
            <a:avLst/>
          </a:prstGeom>
        </p:spPr>
      </p:pic>
      <p:sp>
        <p:nvSpPr>
          <p:cNvPr id="2" name="文本框 1">
            <a:extLst>
              <a:ext uri="{FF2B5EF4-FFF2-40B4-BE49-F238E27FC236}">
                <a16:creationId xmlns:a16="http://schemas.microsoft.com/office/drawing/2014/main" id="{E18ADBF0-359D-EAAE-349F-94E806BEB9B5}"/>
              </a:ext>
            </a:extLst>
          </p:cNvPr>
          <p:cNvSpPr txBox="1"/>
          <p:nvPr>
            <p:custDataLst>
              <p:tags r:id="rId5"/>
            </p:custDataLst>
          </p:nvPr>
        </p:nvSpPr>
        <p:spPr>
          <a:xfrm>
            <a:off x="1749237" y="90553"/>
            <a:ext cx="8084264" cy="523220"/>
          </a:xfrm>
          <a:prstGeom prst="rect">
            <a:avLst/>
          </a:prstGeom>
          <a:noFill/>
          <a:ln>
            <a:noFill/>
          </a:ln>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学习计算机伦理学的重要性（计算机专业大学生）</a:t>
            </a:r>
          </a:p>
        </p:txBody>
      </p:sp>
    </p:spTree>
    <p:custDataLst>
      <p:tags r:id="rId1"/>
    </p:custDataLst>
    <p:extLst>
      <p:ext uri="{BB962C8B-B14F-4D97-AF65-F5344CB8AC3E}">
        <p14:creationId xmlns:p14="http://schemas.microsoft.com/office/powerpoint/2010/main" val="1429377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F6F3F2-D52C-8042-8059-4BDF1DA5FD16}"/>
              </a:ext>
            </a:extLst>
          </p:cNvPr>
          <p:cNvSpPr>
            <a:spLocks noGrp="1"/>
          </p:cNvSpPr>
          <p:nvPr>
            <p:ph type="ctrTitle"/>
          </p:nvPr>
        </p:nvSpPr>
        <p:spPr>
          <a:xfrm>
            <a:off x="787940" y="1626080"/>
            <a:ext cx="10363200" cy="1470025"/>
          </a:xfrm>
        </p:spPr>
        <p:txBody>
          <a:bodyPr/>
          <a:lstStyle/>
          <a:p>
            <a:r>
              <a:rPr lang="en-US" dirty="0">
                <a:latin typeface="Baoli SC" panose="02010600040101010101" pitchFamily="2" charset="-122"/>
                <a:ea typeface="Baoli SC" panose="02010600040101010101" pitchFamily="2" charset="-122"/>
              </a:rPr>
              <a:t>计算机伦理</a:t>
            </a:r>
          </a:p>
        </p:txBody>
      </p:sp>
      <p:sp>
        <p:nvSpPr>
          <p:cNvPr id="4" name="Slide Number Placeholder 3">
            <a:extLst>
              <a:ext uri="{FF2B5EF4-FFF2-40B4-BE49-F238E27FC236}">
                <a16:creationId xmlns:a16="http://schemas.microsoft.com/office/drawing/2014/main" id="{98C9F99B-160C-FF46-BAFD-6DBF45D7A3A5}"/>
              </a:ext>
            </a:extLst>
          </p:cNvPr>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9</a:t>
            </a:fld>
            <a:endParaRPr lang="zh-CN" altLang="en-US">
              <a:solidFill>
                <a:prstClr val="black">
                  <a:tint val="75000"/>
                </a:prstClr>
              </a:solidFill>
              <a:latin typeface="Calibri"/>
              <a:ea typeface="宋体" panose="02010600030101010101" pitchFamily="2" charset="-122"/>
            </a:endParaRPr>
          </a:p>
        </p:txBody>
      </p:sp>
      <p:sp>
        <p:nvSpPr>
          <p:cNvPr id="2" name="文本框 1">
            <a:extLst>
              <a:ext uri="{FF2B5EF4-FFF2-40B4-BE49-F238E27FC236}">
                <a16:creationId xmlns:a16="http://schemas.microsoft.com/office/drawing/2014/main" id="{3F6FE1B5-541C-36B1-837D-E73ADF683051}"/>
              </a:ext>
            </a:extLst>
          </p:cNvPr>
          <p:cNvSpPr txBox="1"/>
          <p:nvPr/>
        </p:nvSpPr>
        <p:spPr>
          <a:xfrm>
            <a:off x="787940" y="3429000"/>
            <a:ext cx="10561833" cy="830997"/>
          </a:xfrm>
          <a:prstGeom prst="rect">
            <a:avLst/>
          </a:prstGeom>
          <a:solidFill>
            <a:srgbClr val="FFFF00"/>
          </a:solidFill>
        </p:spPr>
        <p:txBody>
          <a:bodyPr wrap="square" rtlCol="0">
            <a:spAutoFit/>
          </a:bodyPr>
          <a:lstStyle/>
          <a:p>
            <a:pPr algn="ctr"/>
            <a:r>
              <a:rPr kumimoji="1" lang="zh-CN" altLang="en-US" sz="4800" dirty="0">
                <a:latin typeface="Goudy Old Style" panose="02020502050305020303" pitchFamily="18" charset="0"/>
              </a:rPr>
              <a:t>具体教学内容</a:t>
            </a:r>
          </a:p>
        </p:txBody>
      </p:sp>
    </p:spTree>
    <p:extLst>
      <p:ext uri="{BB962C8B-B14F-4D97-AF65-F5344CB8AC3E}">
        <p14:creationId xmlns:p14="http://schemas.microsoft.com/office/powerpoint/2010/main" val="2996204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43"/>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110"/>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09"/>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50995217"/>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109"/>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110"/>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49"/>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150995217"/>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109"/>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10"/>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50995217"/>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12"/>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1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3854</Words>
  <Application>Microsoft Macintosh PowerPoint</Application>
  <PresentationFormat>宽屏</PresentationFormat>
  <Paragraphs>238</Paragraphs>
  <Slides>31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FangSong</vt:lpstr>
      <vt:lpstr>黑体</vt:lpstr>
      <vt:lpstr>SimSun</vt:lpstr>
      <vt:lpstr>Microsoft YaHei</vt:lpstr>
      <vt:lpstr>Microsoft YaHei</vt:lpstr>
      <vt:lpstr>Baoli SC</vt:lpstr>
      <vt:lpstr>HarmonyOS Sans SC</vt:lpstr>
      <vt:lpstr>Microsoft YaHei Light</vt:lpstr>
      <vt:lpstr>Weibei SC</vt:lpstr>
      <vt:lpstr>Arial</vt:lpstr>
      <vt:lpstr>Calibri</vt:lpstr>
      <vt:lpstr>Goudy Old Style</vt:lpstr>
      <vt:lpstr>Times New Roman</vt:lpstr>
      <vt:lpstr>Wingdings</vt:lpstr>
      <vt:lpstr>Office 主题</vt:lpstr>
      <vt:lpstr>PowerPoint 演示文稿</vt:lpstr>
      <vt:lpstr>PowerPoint 演示文稿</vt:lpstr>
      <vt:lpstr>计算机伦理课</vt:lpstr>
      <vt:lpstr>计算机伦理课</vt:lpstr>
      <vt:lpstr>计算机伦理课</vt:lpstr>
      <vt:lpstr>计算机伦理</vt:lpstr>
      <vt:lpstr>PowerPoint 演示文稿</vt:lpstr>
      <vt:lpstr>PowerPoint 演示文稿</vt:lpstr>
      <vt:lpstr>计算机伦理</vt:lpstr>
      <vt:lpstr>具体教学内容</vt:lpstr>
      <vt:lpstr>PowerPoint 演示文稿</vt:lpstr>
      <vt:lpstr>考核方式</vt:lpstr>
      <vt:lpstr>计算机伦理</vt:lpstr>
      <vt:lpstr>PowerPoint 演示文稿</vt:lpstr>
      <vt:lpstr>PowerPoint 演示文稿</vt:lpstr>
      <vt:lpstr>计算机伦理</vt:lpstr>
      <vt:lpstr>PowerPoint 演示文稿</vt:lpstr>
      <vt:lpstr>汉谟拉比法典 (The Code of Hammurabi)</vt:lpstr>
      <vt:lpstr>汉谟拉比法典 (The Code of Hammurabi)</vt:lpstr>
      <vt:lpstr>汉谟拉比法典 (The Code of Hammurabi)</vt:lpstr>
      <vt:lpstr>PowerPoint 演示文稿</vt:lpstr>
      <vt:lpstr>非法利用信息网络罪 帮助信息网络犯罪</vt:lpstr>
      <vt:lpstr>非法利用信息网络罪 帮助信息网络犯罪</vt:lpstr>
      <vt:lpstr>PowerPoint 演示文稿</vt:lpstr>
      <vt:lpstr>耿某侵犯商业秘密案</vt:lpstr>
      <vt:lpstr>耿某侵犯商业秘密案</vt:lpstr>
      <vt:lpstr>耿某侵犯商业秘密案</vt:lpstr>
      <vt:lpstr>PowerPoint 演示文稿</vt:lpstr>
      <vt:lpstr>不乱买电子商务（北京）有限公司与北京闪亮时尚信息技术有限公司侵害计算机软件著作权纠纷 </vt:lpstr>
      <vt:lpstr>不乱买电子商务（北京）有限公司与北京闪亮时尚信息技术有限公司侵害计算机软件著作权纠纷 -闪亮时尚公司答辩称 </vt:lpstr>
      <vt:lpstr>不乱买电子商务（北京）有限公司与北京闪亮时尚信息技术有限公司侵害计算机软件著作权纠纷 -闪亮时尚公司答辩称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vz7519</dc:creator>
  <cp:lastModifiedBy>Microsoft Office 用户</cp:lastModifiedBy>
  <cp:revision>14</cp:revision>
  <dcterms:created xsi:type="dcterms:W3CDTF">2021-03-02T16:54:45Z</dcterms:created>
  <dcterms:modified xsi:type="dcterms:W3CDTF">2024-03-05T04:32:30Z</dcterms:modified>
</cp:coreProperties>
</file>